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1" autoAdjust="0"/>
    <p:restoredTop sz="85006" autoAdjust="0"/>
  </p:normalViewPr>
  <p:slideViewPr>
    <p:cSldViewPr snapToGrid="0">
      <p:cViewPr varScale="1">
        <p:scale>
          <a:sx n="73" d="100"/>
          <a:sy n="73" d="100"/>
        </p:scale>
        <p:origin x="9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746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37E5B-9AD5-4BD4-97DC-00B981A8FF70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85B43-0238-4391-8789-B700D2BC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8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</a:t>
            </a:r>
            <a:r>
              <a:rPr lang="en-GB" b="0" dirty="0"/>
              <a:t>  Emphasise that this is their personal judgement, based on their own expertise and interpretation</a:t>
            </a:r>
            <a:r>
              <a:rPr lang="en-GB" b="0" baseline="0" dirty="0"/>
              <a:t> of the evidence.  </a:t>
            </a:r>
          </a:p>
          <a:p>
            <a:endParaRPr lang="en-GB" b="0" baseline="0" dirty="0"/>
          </a:p>
          <a:p>
            <a:r>
              <a:rPr lang="en-GB" b="0" baseline="0" dirty="0"/>
              <a:t>Do </a:t>
            </a:r>
            <a:r>
              <a:rPr lang="en-GB" b="1" baseline="0" dirty="0"/>
              <a:t>not</a:t>
            </a:r>
            <a:r>
              <a:rPr lang="en-GB" b="0" baseline="0" dirty="0"/>
              <a:t> allow any discussion between experts. 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747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  </a:t>
            </a:r>
            <a:r>
              <a:rPr lang="en-GB" b="0" dirty="0"/>
              <a:t>Emphasise that these are examples.  M can be anywhere between</a:t>
            </a:r>
            <a:r>
              <a:rPr lang="en-GB" b="0" baseline="0" dirty="0"/>
              <a:t> L or U, depending on the expert’s strength of feeling that it will be on the low side or the high side of the midpoint.</a:t>
            </a:r>
          </a:p>
          <a:p>
            <a:endParaRPr lang="en-GB" b="1" dirty="0"/>
          </a:p>
          <a:p>
            <a:r>
              <a:rPr lang="en-GB" b="0" dirty="0"/>
              <a:t>The key judgement is</a:t>
            </a:r>
            <a:r>
              <a:rPr lang="en-GB" b="0" baseline="0" dirty="0"/>
              <a:t> of </a:t>
            </a:r>
            <a:r>
              <a:rPr lang="en-GB" b="1" baseline="0" dirty="0"/>
              <a:t>equal probability </a:t>
            </a:r>
            <a:r>
              <a:rPr lang="en-GB" b="0" baseline="0" dirty="0"/>
              <a:t>for X to be below or above M.</a:t>
            </a:r>
            <a:endParaRPr lang="en-GB" b="1" dirty="0"/>
          </a:p>
          <a:p>
            <a:endParaRPr lang="en-GB" b="0" baseline="0" dirty="0"/>
          </a:p>
          <a:p>
            <a:r>
              <a:rPr lang="en-GB" b="0" baseline="0" dirty="0"/>
              <a:t>Make sure everyone has written down a value for M before proceeding to the next slide.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832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  </a:t>
            </a:r>
            <a:r>
              <a:rPr lang="en-GB" b="0" dirty="0"/>
              <a:t>You could suggest a prize of $1000, or something similar.  (Make</a:t>
            </a:r>
            <a:r>
              <a:rPr lang="en-GB" b="0" baseline="0" dirty="0"/>
              <a:t> it clear this is a thought experiment – you are not really offering them money!)  Emphasise that it’s not a question of how wide the green and purple regions are, but of how probable they are.</a:t>
            </a:r>
          </a:p>
          <a:p>
            <a:endParaRPr lang="en-GB" b="0" baseline="0" dirty="0"/>
          </a:p>
          <a:p>
            <a:r>
              <a:rPr lang="en-GB" b="0" baseline="0" dirty="0"/>
              <a:t>When all experts have considered this challenge and adjusted their M if necessary, proceed to the next slide.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802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</a:t>
            </a:r>
            <a:r>
              <a:rPr lang="en-GB" b="1" baseline="0" dirty="0"/>
              <a:t>  </a:t>
            </a:r>
            <a:r>
              <a:rPr lang="en-GB" b="0" baseline="0" dirty="0"/>
              <a:t>Ask the experts to write down the points at which they would definitely prefer to guess below or above, so that they can see whether their M is near their midpoint.</a:t>
            </a:r>
          </a:p>
          <a:p>
            <a:endParaRPr lang="en-GB" b="0" baseline="0" dirty="0"/>
          </a:p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569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62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699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6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59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6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35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4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58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81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48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04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74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Median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130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Median 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are asked to write down your </a:t>
            </a:r>
            <a:r>
              <a:rPr lang="en-GB" i="1" dirty="0"/>
              <a:t>median </a:t>
            </a:r>
            <a:r>
              <a:rPr lang="en-GB" dirty="0"/>
              <a:t>for the Quantity of Interest (QoI) X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Median M</a:t>
            </a:r>
          </a:p>
          <a:p>
            <a:r>
              <a:rPr lang="en-GB" dirty="0"/>
              <a:t>You should judge it to be </a:t>
            </a:r>
            <a:r>
              <a:rPr lang="en-GB" dirty="0">
                <a:solidFill>
                  <a:srgbClr val="0070C0"/>
                </a:solidFill>
              </a:rPr>
              <a:t>equally likely </a:t>
            </a:r>
            <a:r>
              <a:rPr lang="en-GB" dirty="0"/>
              <a:t>that the true value of X is below M or above M</a:t>
            </a:r>
          </a:p>
          <a:p>
            <a:pPr lvl="1"/>
            <a:r>
              <a:rPr lang="en-GB" dirty="0"/>
              <a:t>M should of course be between your plausible limits, but don’t just put it midway between L and U</a:t>
            </a:r>
          </a:p>
          <a:p>
            <a:pPr lvl="1"/>
            <a:r>
              <a:rPr lang="en-GB" dirty="0"/>
              <a:t>Think: is it more likely that X is close to L or to U?</a:t>
            </a:r>
          </a:p>
          <a:p>
            <a:pPr lvl="2"/>
            <a:r>
              <a:rPr lang="en-GB" dirty="0"/>
              <a:t>How much more likely?</a:t>
            </a:r>
          </a:p>
          <a:p>
            <a:r>
              <a:rPr lang="en-GB" dirty="0"/>
              <a:t>Here are some examples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4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Placement of M –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X is a bit more likely to be closer to L than to U</a:t>
            </a:r>
          </a:p>
          <a:p>
            <a:pPr marL="514350" indent="-514350">
              <a:buFont typeface="+mj-lt"/>
              <a:buAutoNum type="arabicPeriod"/>
            </a:pPr>
            <a:endParaRPr lang="en-GB" sz="1400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X is much more likely to be near U</a:t>
            </a:r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514350" indent="-514350">
              <a:buFont typeface="+mj-lt"/>
              <a:buAutoNum type="arabicPeriod"/>
            </a:pPr>
            <a:endParaRPr lang="en-GB" sz="1000" dirty="0"/>
          </a:p>
          <a:p>
            <a:pPr marL="514350" indent="-514350">
              <a:buFont typeface="+mj-lt"/>
              <a:buAutoNum type="arabicPeriod"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Think carefully, and write down your median 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3</a:t>
            </a:fld>
            <a:endParaRPr lang="en-GB"/>
          </a:p>
        </p:txBody>
      </p:sp>
      <p:grpSp>
        <p:nvGrpSpPr>
          <p:cNvPr id="69" name="Group 68"/>
          <p:cNvGrpSpPr/>
          <p:nvPr/>
        </p:nvGrpSpPr>
        <p:grpSpPr>
          <a:xfrm>
            <a:off x="931722" y="2392097"/>
            <a:ext cx="7162796" cy="637984"/>
            <a:chOff x="931722" y="2553467"/>
            <a:chExt cx="7162796" cy="637984"/>
          </a:xfrm>
        </p:grpSpPr>
        <p:grpSp>
          <p:nvGrpSpPr>
            <p:cNvPr id="7" name="Group 6"/>
            <p:cNvGrpSpPr/>
            <p:nvPr/>
          </p:nvGrpSpPr>
          <p:grpSpPr>
            <a:xfrm>
              <a:off x="931722" y="2561936"/>
              <a:ext cx="7162796" cy="629515"/>
              <a:chOff x="931722" y="2815936"/>
              <a:chExt cx="7162796" cy="629515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1714500" y="2847109"/>
                <a:ext cx="5337461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" name="Group 8"/>
              <p:cNvGrpSpPr/>
              <p:nvPr/>
            </p:nvGrpSpPr>
            <p:grpSpPr>
              <a:xfrm>
                <a:off x="931722" y="2815936"/>
                <a:ext cx="7162796" cy="629515"/>
                <a:chOff x="931722" y="2815936"/>
                <a:chExt cx="7162796" cy="629515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278082" y="2815936"/>
                  <a:ext cx="6431973" cy="629515"/>
                  <a:chOff x="1278082" y="2815936"/>
                  <a:chExt cx="6431973" cy="629515"/>
                </a:xfrm>
              </p:grpSpPr>
              <p:grpSp>
                <p:nvGrpSpPr>
                  <p:cNvPr id="16" name="Group 15"/>
                  <p:cNvGrpSpPr/>
                  <p:nvPr/>
                </p:nvGrpSpPr>
                <p:grpSpPr>
                  <a:xfrm>
                    <a:off x="1278082" y="2815936"/>
                    <a:ext cx="6431973" cy="235526"/>
                    <a:chOff x="1278082" y="2815936"/>
                    <a:chExt cx="6431973" cy="235526"/>
                  </a:xfrm>
                </p:grpSpPr>
                <p:cxnSp>
                  <p:nvCxnSpPr>
                    <p:cNvPr id="23" name="Straight Connector 22"/>
                    <p:cNvCxnSpPr/>
                    <p:nvPr/>
                  </p:nvCxnSpPr>
                  <p:spPr>
                    <a:xfrm>
                      <a:off x="1278082" y="2940627"/>
                      <a:ext cx="6431973" cy="0"/>
                    </a:xfrm>
                    <a:prstGeom prst="line">
                      <a:avLst/>
                    </a:prstGeom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/>
                    <p:cNvCxnSpPr/>
                    <p:nvPr/>
                  </p:nvCxnSpPr>
                  <p:spPr>
                    <a:xfrm>
                      <a:off x="1714500" y="2815936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>
                      <a:off x="7051961" y="2822862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1553439" y="3121601"/>
                    <a:ext cx="342900" cy="323850"/>
                    <a:chOff x="0" y="0"/>
                    <a:chExt cx="342900" cy="323850"/>
                  </a:xfrm>
                </p:grpSpPr>
                <p:sp>
                  <p:nvSpPr>
                    <p:cNvPr id="21" name="Oval 20"/>
                    <p:cNvSpPr/>
                    <p:nvPr/>
                  </p:nvSpPr>
                  <p:spPr>
                    <a:xfrm>
                      <a:off x="0" y="0"/>
                      <a:ext cx="314325" cy="3238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22" name="Text Box 253"/>
                    <p:cNvSpPr txBox="1"/>
                    <p:nvPr/>
                  </p:nvSpPr>
                  <p:spPr>
                    <a:xfrm>
                      <a:off x="28575" y="19050"/>
                      <a:ext cx="314325" cy="27622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6899996" y="3106879"/>
                    <a:ext cx="314325" cy="323850"/>
                    <a:chOff x="6899996" y="3106879"/>
                    <a:chExt cx="314325" cy="323850"/>
                  </a:xfrm>
                </p:grpSpPr>
                <p:sp>
                  <p:nvSpPr>
                    <p:cNvPr id="19" name="Oval 18"/>
                    <p:cNvSpPr/>
                    <p:nvPr/>
                  </p:nvSpPr>
                  <p:spPr>
                    <a:xfrm>
                      <a:off x="6899996" y="3106879"/>
                      <a:ext cx="314325" cy="323850"/>
                    </a:xfrm>
                    <a:prstGeom prst="ellipse">
                      <a:avLst/>
                    </a:prstGeom>
                    <a:solidFill>
                      <a:schemeClr val="tx2">
                        <a:lumMod val="40000"/>
                        <a:lumOff val="60000"/>
                      </a:schemeClr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20" name="Text Box 256"/>
                    <p:cNvSpPr txBox="1"/>
                    <p:nvPr/>
                  </p:nvSpPr>
                  <p:spPr>
                    <a:xfrm>
                      <a:off x="6919046" y="3125063"/>
                      <a:ext cx="295275" cy="293543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11" name="Group 10"/>
                <p:cNvGrpSpPr/>
                <p:nvPr/>
              </p:nvGrpSpPr>
              <p:grpSpPr>
                <a:xfrm>
                  <a:off x="931722" y="2843644"/>
                  <a:ext cx="7162796" cy="3465"/>
                  <a:chOff x="931722" y="2843644"/>
                  <a:chExt cx="7162796" cy="3465"/>
                </a:xfrm>
              </p:grpSpPr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7051961" y="2847109"/>
                    <a:ext cx="658094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7741228" y="2847109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1278082" y="2843644"/>
                    <a:ext cx="432958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5" name="Straight Connector 14"/>
                  <p:cNvCxnSpPr/>
                  <p:nvPr/>
                </p:nvCxnSpPr>
                <p:spPr>
                  <a:xfrm>
                    <a:off x="931722" y="2843644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7" name="Group 36"/>
            <p:cNvGrpSpPr/>
            <p:nvPr/>
          </p:nvGrpSpPr>
          <p:grpSpPr>
            <a:xfrm>
              <a:off x="3811058" y="2553467"/>
              <a:ext cx="438150" cy="623262"/>
              <a:chOff x="3811058" y="2553467"/>
              <a:chExt cx="438150" cy="623262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3811058" y="2852879"/>
                <a:ext cx="438150" cy="323850"/>
                <a:chOff x="0" y="0"/>
                <a:chExt cx="438150" cy="323850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0" y="0"/>
                  <a:ext cx="314325" cy="323850"/>
                </a:xfrm>
                <a:prstGeom prst="ellipse">
                  <a:avLst/>
                </a:prstGeom>
                <a:solidFill>
                  <a:srgbClr val="D0DBF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35" name="Text Box 192"/>
                <p:cNvSpPr txBox="1"/>
                <p:nvPr/>
              </p:nvSpPr>
              <p:spPr>
                <a:xfrm>
                  <a:off x="9525" y="19050"/>
                  <a:ext cx="428625" cy="2762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400" b="1">
                      <a:solidFill>
                        <a:srgbClr val="FF0000"/>
                      </a:solidFill>
                      <a:effectLst/>
                      <a:latin typeface="Arial Narrow" panose="020B0606020202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lang="en-GB" sz="1200">
                    <a:effectLst/>
                    <a:latin typeface="Arial Narrow" panose="020B0606020202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36" name="Straight Connector 35"/>
              <p:cNvCxnSpPr/>
              <p:nvPr/>
            </p:nvCxnSpPr>
            <p:spPr>
              <a:xfrm>
                <a:off x="3958171" y="2553467"/>
                <a:ext cx="0" cy="228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1" name="Straight Connector 40"/>
            <p:cNvCxnSpPr/>
            <p:nvPr/>
          </p:nvCxnSpPr>
          <p:spPr>
            <a:xfrm>
              <a:off x="3958171" y="2589644"/>
              <a:ext cx="3093790" cy="0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931718" y="3825959"/>
            <a:ext cx="7162796" cy="646449"/>
            <a:chOff x="931718" y="3933536"/>
            <a:chExt cx="7162796" cy="646449"/>
          </a:xfrm>
        </p:grpSpPr>
        <p:grpSp>
          <p:nvGrpSpPr>
            <p:cNvPr id="42" name="Group 41"/>
            <p:cNvGrpSpPr/>
            <p:nvPr/>
          </p:nvGrpSpPr>
          <p:grpSpPr>
            <a:xfrm>
              <a:off x="931718" y="3950470"/>
              <a:ext cx="7162796" cy="629515"/>
              <a:chOff x="931722" y="2815936"/>
              <a:chExt cx="7162796" cy="629515"/>
            </a:xfrm>
          </p:grpSpPr>
          <p:cxnSp>
            <p:nvCxnSpPr>
              <p:cNvPr id="43" name="Straight Connector 42"/>
              <p:cNvCxnSpPr/>
              <p:nvPr/>
            </p:nvCxnSpPr>
            <p:spPr>
              <a:xfrm>
                <a:off x="1714500" y="2847109"/>
                <a:ext cx="5337461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4" name="Group 43"/>
              <p:cNvGrpSpPr/>
              <p:nvPr/>
            </p:nvGrpSpPr>
            <p:grpSpPr>
              <a:xfrm>
                <a:off x="931722" y="2815936"/>
                <a:ext cx="7162796" cy="629515"/>
                <a:chOff x="931722" y="2815936"/>
                <a:chExt cx="7162796" cy="629515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1278082" y="2815936"/>
                  <a:ext cx="6431973" cy="629515"/>
                  <a:chOff x="1278082" y="2815936"/>
                  <a:chExt cx="6431973" cy="629515"/>
                </a:xfrm>
              </p:grpSpPr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1278082" y="2815936"/>
                    <a:ext cx="6431973" cy="235526"/>
                    <a:chOff x="1278082" y="2815936"/>
                    <a:chExt cx="6431973" cy="235526"/>
                  </a:xfrm>
                </p:grpSpPr>
                <p:cxnSp>
                  <p:nvCxnSpPr>
                    <p:cNvPr id="58" name="Straight Connector 57"/>
                    <p:cNvCxnSpPr/>
                    <p:nvPr/>
                  </p:nvCxnSpPr>
                  <p:spPr>
                    <a:xfrm>
                      <a:off x="1278082" y="2940627"/>
                      <a:ext cx="6431973" cy="0"/>
                    </a:xfrm>
                    <a:prstGeom prst="line">
                      <a:avLst/>
                    </a:prstGeom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/>
                    <p:cNvCxnSpPr/>
                    <p:nvPr/>
                  </p:nvCxnSpPr>
                  <p:spPr>
                    <a:xfrm>
                      <a:off x="1714500" y="2815936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/>
                    <p:cNvCxnSpPr/>
                    <p:nvPr/>
                  </p:nvCxnSpPr>
                  <p:spPr>
                    <a:xfrm>
                      <a:off x="7051961" y="2822862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1553439" y="3121601"/>
                    <a:ext cx="342900" cy="323850"/>
                    <a:chOff x="0" y="0"/>
                    <a:chExt cx="342900" cy="323850"/>
                  </a:xfrm>
                </p:grpSpPr>
                <p:sp>
                  <p:nvSpPr>
                    <p:cNvPr id="56" name="Oval 55"/>
                    <p:cNvSpPr/>
                    <p:nvPr/>
                  </p:nvSpPr>
                  <p:spPr>
                    <a:xfrm>
                      <a:off x="0" y="0"/>
                      <a:ext cx="314325" cy="3238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7" name="Text Box 253"/>
                    <p:cNvSpPr txBox="1"/>
                    <p:nvPr/>
                  </p:nvSpPr>
                  <p:spPr>
                    <a:xfrm>
                      <a:off x="28575" y="19050"/>
                      <a:ext cx="314325" cy="27622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6899996" y="3106879"/>
                    <a:ext cx="314325" cy="323850"/>
                    <a:chOff x="6899996" y="3106879"/>
                    <a:chExt cx="314325" cy="323850"/>
                  </a:xfrm>
                </p:grpSpPr>
                <p:sp>
                  <p:nvSpPr>
                    <p:cNvPr id="54" name="Oval 53"/>
                    <p:cNvSpPr/>
                    <p:nvPr/>
                  </p:nvSpPr>
                  <p:spPr>
                    <a:xfrm>
                      <a:off x="6899996" y="3106879"/>
                      <a:ext cx="314325" cy="323850"/>
                    </a:xfrm>
                    <a:prstGeom prst="ellipse">
                      <a:avLst/>
                    </a:prstGeom>
                    <a:solidFill>
                      <a:schemeClr val="tx2">
                        <a:lumMod val="40000"/>
                        <a:lumOff val="60000"/>
                      </a:schemeClr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55" name="Text Box 256"/>
                    <p:cNvSpPr txBox="1"/>
                    <p:nvPr/>
                  </p:nvSpPr>
                  <p:spPr>
                    <a:xfrm>
                      <a:off x="6919046" y="3125063"/>
                      <a:ext cx="295275" cy="293543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46" name="Group 45"/>
                <p:cNvGrpSpPr/>
                <p:nvPr/>
              </p:nvGrpSpPr>
              <p:grpSpPr>
                <a:xfrm>
                  <a:off x="931722" y="2843644"/>
                  <a:ext cx="7162796" cy="3465"/>
                  <a:chOff x="931722" y="2843644"/>
                  <a:chExt cx="7162796" cy="3465"/>
                </a:xfrm>
              </p:grpSpPr>
              <p:cxnSp>
                <p:nvCxnSpPr>
                  <p:cNvPr id="47" name="Straight Connector 46"/>
                  <p:cNvCxnSpPr/>
                  <p:nvPr/>
                </p:nvCxnSpPr>
                <p:spPr>
                  <a:xfrm>
                    <a:off x="7051961" y="2847109"/>
                    <a:ext cx="658094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Connector 47"/>
                  <p:cNvCxnSpPr/>
                  <p:nvPr/>
                </p:nvCxnSpPr>
                <p:spPr>
                  <a:xfrm>
                    <a:off x="7741228" y="2847109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Connector 48"/>
                  <p:cNvCxnSpPr/>
                  <p:nvPr/>
                </p:nvCxnSpPr>
                <p:spPr>
                  <a:xfrm>
                    <a:off x="1278082" y="2843644"/>
                    <a:ext cx="432958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931722" y="2843644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cxnSp>
          <p:nvCxnSpPr>
            <p:cNvPr id="61" name="Straight Connector 60"/>
            <p:cNvCxnSpPr/>
            <p:nvPr/>
          </p:nvCxnSpPr>
          <p:spPr>
            <a:xfrm>
              <a:off x="5977467" y="3978183"/>
              <a:ext cx="1082959" cy="0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Group 62"/>
            <p:cNvGrpSpPr/>
            <p:nvPr/>
          </p:nvGrpSpPr>
          <p:grpSpPr>
            <a:xfrm>
              <a:off x="5826134" y="3933536"/>
              <a:ext cx="438150" cy="623262"/>
              <a:chOff x="3811058" y="2553467"/>
              <a:chExt cx="438150" cy="623262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3811058" y="2852879"/>
                <a:ext cx="438150" cy="323850"/>
                <a:chOff x="0" y="0"/>
                <a:chExt cx="438150" cy="323850"/>
              </a:xfrm>
            </p:grpSpPr>
            <p:sp>
              <p:nvSpPr>
                <p:cNvPr id="66" name="Oval 65"/>
                <p:cNvSpPr/>
                <p:nvPr/>
              </p:nvSpPr>
              <p:spPr>
                <a:xfrm>
                  <a:off x="0" y="0"/>
                  <a:ext cx="314325" cy="323850"/>
                </a:xfrm>
                <a:prstGeom prst="ellipse">
                  <a:avLst/>
                </a:prstGeom>
                <a:solidFill>
                  <a:srgbClr val="D0DBF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67" name="Text Box 192"/>
                <p:cNvSpPr txBox="1"/>
                <p:nvPr/>
              </p:nvSpPr>
              <p:spPr>
                <a:xfrm>
                  <a:off x="9525" y="19050"/>
                  <a:ext cx="428625" cy="2762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400" b="1">
                      <a:solidFill>
                        <a:srgbClr val="FF0000"/>
                      </a:solidFill>
                      <a:effectLst/>
                      <a:latin typeface="Arial Narrow" panose="020B0606020202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lang="en-GB" sz="1200">
                    <a:effectLst/>
                    <a:latin typeface="Arial Narrow" panose="020B0606020202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65" name="Straight Connector 64"/>
              <p:cNvCxnSpPr/>
              <p:nvPr/>
            </p:nvCxnSpPr>
            <p:spPr>
              <a:xfrm>
                <a:off x="3958171" y="2553467"/>
                <a:ext cx="0" cy="228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8" name="Rounded Rectangle 67"/>
          <p:cNvSpPr/>
          <p:nvPr/>
        </p:nvSpPr>
        <p:spPr>
          <a:xfrm>
            <a:off x="1657350" y="4683320"/>
            <a:ext cx="58293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You should judge that X is </a:t>
            </a:r>
            <a:r>
              <a:rPr lang="en-GB" b="1" u="sng" dirty="0"/>
              <a:t>equally likely</a:t>
            </a:r>
            <a:r>
              <a:rPr lang="en-GB" b="1" dirty="0"/>
              <a:t> </a:t>
            </a:r>
            <a:r>
              <a:rPr lang="en-GB" dirty="0"/>
              <a:t>to be in the green region (</a:t>
            </a:r>
            <a:r>
              <a:rPr lang="en-GB" b="1" u="sng" dirty="0"/>
              <a:t>below M</a:t>
            </a:r>
            <a:r>
              <a:rPr lang="en-GB" dirty="0"/>
              <a:t>) or in the purple region (</a:t>
            </a:r>
            <a:r>
              <a:rPr lang="en-GB" b="1" u="sng" dirty="0"/>
              <a:t>above M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41142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Challenging your median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Suppose we offer you a large prize if you can guess correctly whether X is above or below your M</a:t>
            </a:r>
          </a:p>
          <a:p>
            <a:pPr lvl="1"/>
            <a:r>
              <a:rPr lang="en-GB" dirty="0"/>
              <a:t>You don’t lose anything if you guess wrongly</a:t>
            </a:r>
          </a:p>
          <a:p>
            <a:pPr lvl="1"/>
            <a:endParaRPr lang="en-GB" dirty="0"/>
          </a:p>
          <a:p>
            <a:endParaRPr lang="en-GB" dirty="0"/>
          </a:p>
          <a:p>
            <a:r>
              <a:rPr lang="en-GB" dirty="0"/>
              <a:t>Which way would you guess?	</a:t>
            </a:r>
          </a:p>
          <a:p>
            <a:pPr lvl="1"/>
            <a:r>
              <a:rPr lang="en-GB" dirty="0"/>
              <a:t>Would you prefer “above” (purple) or “below” (green)?</a:t>
            </a:r>
          </a:p>
          <a:p>
            <a:pPr lvl="1"/>
            <a:r>
              <a:rPr lang="en-GB" dirty="0"/>
              <a:t>If you have a preference, then M is not your median!</a:t>
            </a:r>
          </a:p>
          <a:p>
            <a:pPr lvl="2"/>
            <a:r>
              <a:rPr lang="en-GB" dirty="0"/>
              <a:t>E.g. if you would guess “above” you should increase your M</a:t>
            </a:r>
          </a:p>
          <a:p>
            <a:r>
              <a:rPr lang="en-GB" dirty="0"/>
              <a:t>Make sure you really </a:t>
            </a:r>
            <a:r>
              <a:rPr lang="en-GB" dirty="0">
                <a:solidFill>
                  <a:srgbClr val="0070C0"/>
                </a:solidFill>
              </a:rPr>
              <a:t>don’t</a:t>
            </a:r>
            <a:r>
              <a:rPr lang="en-GB" dirty="0"/>
              <a:t> have a preference for guessing “above” or “below”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4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931722" y="3043735"/>
            <a:ext cx="7162796" cy="637984"/>
            <a:chOff x="931722" y="2553467"/>
            <a:chExt cx="7162796" cy="637984"/>
          </a:xfrm>
        </p:grpSpPr>
        <p:grpSp>
          <p:nvGrpSpPr>
            <p:cNvPr id="8" name="Group 7"/>
            <p:cNvGrpSpPr/>
            <p:nvPr/>
          </p:nvGrpSpPr>
          <p:grpSpPr>
            <a:xfrm>
              <a:off x="931722" y="2561936"/>
              <a:ext cx="7162796" cy="629515"/>
              <a:chOff x="931722" y="2815936"/>
              <a:chExt cx="7162796" cy="629515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1714500" y="2847109"/>
                <a:ext cx="5337461" cy="0"/>
              </a:xfrm>
              <a:prstGeom prst="line">
                <a:avLst/>
              </a:prstGeom>
              <a:ln w="5715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5"/>
              <p:cNvGrpSpPr/>
              <p:nvPr/>
            </p:nvGrpSpPr>
            <p:grpSpPr>
              <a:xfrm>
                <a:off x="931722" y="2815936"/>
                <a:ext cx="7162796" cy="629515"/>
                <a:chOff x="931722" y="2815936"/>
                <a:chExt cx="7162796" cy="629515"/>
              </a:xfrm>
            </p:grpSpPr>
            <p:grpSp>
              <p:nvGrpSpPr>
                <p:cNvPr id="17" name="Group 16"/>
                <p:cNvGrpSpPr/>
                <p:nvPr/>
              </p:nvGrpSpPr>
              <p:grpSpPr>
                <a:xfrm>
                  <a:off x="1278082" y="2815936"/>
                  <a:ext cx="6431973" cy="629515"/>
                  <a:chOff x="1278082" y="2815936"/>
                  <a:chExt cx="6431973" cy="629515"/>
                </a:xfrm>
              </p:grpSpPr>
              <p:grpSp>
                <p:nvGrpSpPr>
                  <p:cNvPr id="23" name="Group 22"/>
                  <p:cNvGrpSpPr/>
                  <p:nvPr/>
                </p:nvGrpSpPr>
                <p:grpSpPr>
                  <a:xfrm>
                    <a:off x="1278082" y="2815936"/>
                    <a:ext cx="6431973" cy="235526"/>
                    <a:chOff x="1278082" y="2815936"/>
                    <a:chExt cx="6431973" cy="235526"/>
                  </a:xfrm>
                </p:grpSpPr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>
                      <a:off x="1278082" y="2940627"/>
                      <a:ext cx="6431973" cy="0"/>
                    </a:xfrm>
                    <a:prstGeom prst="line">
                      <a:avLst/>
                    </a:prstGeom>
                    <a:ln w="190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/>
                    <p:cNvCxnSpPr/>
                    <p:nvPr/>
                  </p:nvCxnSpPr>
                  <p:spPr>
                    <a:xfrm>
                      <a:off x="1714500" y="2815936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/>
                    <p:cNvCxnSpPr/>
                    <p:nvPr/>
                  </p:nvCxnSpPr>
                  <p:spPr>
                    <a:xfrm>
                      <a:off x="7051961" y="2822862"/>
                      <a:ext cx="0" cy="228600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1553439" y="3121601"/>
                    <a:ext cx="342900" cy="323850"/>
                    <a:chOff x="0" y="0"/>
                    <a:chExt cx="342900" cy="323850"/>
                  </a:xfrm>
                </p:grpSpPr>
                <p:sp>
                  <p:nvSpPr>
                    <p:cNvPr id="28" name="Oval 27"/>
                    <p:cNvSpPr/>
                    <p:nvPr/>
                  </p:nvSpPr>
                  <p:spPr>
                    <a:xfrm>
                      <a:off x="0" y="0"/>
                      <a:ext cx="314325" cy="32385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29" name="Text Box 253"/>
                    <p:cNvSpPr txBox="1"/>
                    <p:nvPr/>
                  </p:nvSpPr>
                  <p:spPr>
                    <a:xfrm>
                      <a:off x="28575" y="19050"/>
                      <a:ext cx="314325" cy="276225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  <p:grpSp>
                <p:nvGrpSpPr>
                  <p:cNvPr id="25" name="Group 24"/>
                  <p:cNvGrpSpPr/>
                  <p:nvPr/>
                </p:nvGrpSpPr>
                <p:grpSpPr>
                  <a:xfrm>
                    <a:off x="6899996" y="3106879"/>
                    <a:ext cx="314325" cy="323850"/>
                    <a:chOff x="6899996" y="3106879"/>
                    <a:chExt cx="314325" cy="323850"/>
                  </a:xfrm>
                </p:grpSpPr>
                <p:sp>
                  <p:nvSpPr>
                    <p:cNvPr id="26" name="Oval 25"/>
                    <p:cNvSpPr/>
                    <p:nvPr/>
                  </p:nvSpPr>
                  <p:spPr>
                    <a:xfrm>
                      <a:off x="6899996" y="3106879"/>
                      <a:ext cx="314325" cy="323850"/>
                    </a:xfrm>
                    <a:prstGeom prst="ellipse">
                      <a:avLst/>
                    </a:prstGeom>
                    <a:solidFill>
                      <a:schemeClr val="tx2">
                        <a:lumMod val="40000"/>
                        <a:lumOff val="60000"/>
                      </a:schemeClr>
                    </a:solidFill>
                    <a:ln>
                      <a:solidFill>
                        <a:srgbClr val="00206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en-GB"/>
                    </a:p>
                  </p:txBody>
                </p:sp>
                <p:sp>
                  <p:nvSpPr>
                    <p:cNvPr id="27" name="Text Box 256"/>
                    <p:cNvSpPr txBox="1"/>
                    <p:nvPr/>
                  </p:nvSpPr>
                  <p:spPr>
                    <a:xfrm>
                      <a:off x="6919046" y="3125063"/>
                      <a:ext cx="295275" cy="293543"/>
                    </a:xfrm>
                    <a:prstGeom prst="rect">
                      <a:avLst/>
                    </a:prstGeom>
                    <a:noFill/>
                    <a:ln w="6350">
                      <a:noFill/>
                    </a:ln>
                    <a:effectLst/>
                  </p:spPr>
                  <p:style>
                    <a:lnRef idx="0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dk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t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en-GB" sz="1200" dirty="0">
                        <a:effectLst/>
                        <a:latin typeface="Arial Narrow" panose="020B0606020202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  <p:grpSp>
              <p:nvGrpSpPr>
                <p:cNvPr id="18" name="Group 17"/>
                <p:cNvGrpSpPr/>
                <p:nvPr/>
              </p:nvGrpSpPr>
              <p:grpSpPr>
                <a:xfrm>
                  <a:off x="931722" y="2843644"/>
                  <a:ext cx="7162796" cy="3465"/>
                  <a:chOff x="931722" y="2843644"/>
                  <a:chExt cx="7162796" cy="3465"/>
                </a:xfrm>
              </p:grpSpPr>
              <p:cxnSp>
                <p:nvCxnSpPr>
                  <p:cNvPr id="19" name="Straight Connector 18"/>
                  <p:cNvCxnSpPr/>
                  <p:nvPr/>
                </p:nvCxnSpPr>
                <p:spPr>
                  <a:xfrm>
                    <a:off x="7051961" y="2847109"/>
                    <a:ext cx="658094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>
                    <a:off x="7741228" y="2847109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>
                    <a:off x="1278082" y="2843644"/>
                    <a:ext cx="432958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931722" y="2843644"/>
                    <a:ext cx="353290" cy="0"/>
                  </a:xfrm>
                  <a:prstGeom prst="line">
                    <a:avLst/>
                  </a:prstGeom>
                  <a:ln w="57150">
                    <a:solidFill>
                      <a:srgbClr val="FF0000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9" name="Group 8"/>
            <p:cNvGrpSpPr/>
            <p:nvPr/>
          </p:nvGrpSpPr>
          <p:grpSpPr>
            <a:xfrm>
              <a:off x="3811058" y="2553467"/>
              <a:ext cx="438150" cy="623262"/>
              <a:chOff x="3811058" y="2553467"/>
              <a:chExt cx="438150" cy="623262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811058" y="2852879"/>
                <a:ext cx="438150" cy="323850"/>
                <a:chOff x="0" y="0"/>
                <a:chExt cx="438150" cy="323850"/>
              </a:xfrm>
            </p:grpSpPr>
            <p:sp>
              <p:nvSpPr>
                <p:cNvPr id="13" name="Oval 12"/>
                <p:cNvSpPr/>
                <p:nvPr/>
              </p:nvSpPr>
              <p:spPr>
                <a:xfrm>
                  <a:off x="0" y="0"/>
                  <a:ext cx="314325" cy="323850"/>
                </a:xfrm>
                <a:prstGeom prst="ellipse">
                  <a:avLst/>
                </a:prstGeom>
                <a:solidFill>
                  <a:srgbClr val="D0DBF0"/>
                </a:solidFill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4" name="Text Box 192"/>
                <p:cNvSpPr txBox="1"/>
                <p:nvPr/>
              </p:nvSpPr>
              <p:spPr>
                <a:xfrm>
                  <a:off x="9525" y="19050"/>
                  <a:ext cx="428625" cy="276225"/>
                </a:xfrm>
                <a:prstGeom prst="rect">
                  <a:avLst/>
                </a:prstGeom>
                <a:noFill/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spcAft>
                      <a:spcPts val="0"/>
                    </a:spcAft>
                  </a:pPr>
                  <a:r>
                    <a:rPr lang="en-GB" sz="1400" b="1">
                      <a:solidFill>
                        <a:srgbClr val="FF0000"/>
                      </a:solidFill>
                      <a:effectLst/>
                      <a:latin typeface="Arial Narrow" panose="020B0606020202030204" pitchFamily="34" charset="0"/>
                      <a:ea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endParaRPr lang="en-GB" sz="1200">
                    <a:effectLst/>
                    <a:latin typeface="Arial Narrow" panose="020B0606020202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12" name="Straight Connector 11"/>
              <p:cNvCxnSpPr/>
              <p:nvPr/>
            </p:nvCxnSpPr>
            <p:spPr>
              <a:xfrm>
                <a:off x="3958171" y="2553467"/>
                <a:ext cx="0" cy="22860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Straight Connector 9"/>
            <p:cNvCxnSpPr/>
            <p:nvPr/>
          </p:nvCxnSpPr>
          <p:spPr>
            <a:xfrm>
              <a:off x="3958171" y="2589644"/>
              <a:ext cx="3093790" cy="0"/>
            </a:xfrm>
            <a:prstGeom prst="line">
              <a:avLst/>
            </a:prstGeom>
            <a:ln w="571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1315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Refining your median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median judgement can never be really precise</a:t>
            </a:r>
          </a:p>
          <a:p>
            <a:pPr lvl="1"/>
            <a:r>
              <a:rPr lang="en-GB" dirty="0"/>
              <a:t>You could increase your M just a little, and still feel that it is equally likely for X to be above or below this new M</a:t>
            </a:r>
          </a:p>
          <a:p>
            <a:pPr lvl="1"/>
            <a:r>
              <a:rPr lang="en-GB" dirty="0"/>
              <a:t>Try increasing your M more, until you reach a point where you would definitely prefer to guess “below”</a:t>
            </a:r>
          </a:p>
          <a:p>
            <a:pPr lvl="1"/>
            <a:r>
              <a:rPr lang="en-GB" dirty="0"/>
              <a:t>Then try decreasing it until you reach a point where you would definitely want to guess “above”</a:t>
            </a:r>
          </a:p>
          <a:p>
            <a:r>
              <a:rPr lang="en-GB" dirty="0"/>
              <a:t>Your median should be near the middle of these two points</a:t>
            </a:r>
          </a:p>
          <a:p>
            <a:pPr lvl="1"/>
            <a:r>
              <a:rPr lang="en-GB" dirty="0"/>
              <a:t>If your M value is much closer to one point than the other, you may wish to adjust it again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Median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14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1481</TotalTime>
  <Words>544</Words>
  <Application>Microsoft Office PowerPoint</Application>
  <PresentationFormat>On-screen Show (4:3)</PresentationFormat>
  <Paragraphs>77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Times New Roman</vt:lpstr>
      <vt:lpstr>Office Theme</vt:lpstr>
      <vt:lpstr>Median</vt:lpstr>
      <vt:lpstr>Median M</vt:lpstr>
      <vt:lpstr>Placement of M – examples</vt:lpstr>
      <vt:lpstr>Challenging your median</vt:lpstr>
      <vt:lpstr>Refining your median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Plausible Limits</dc:title>
  <dc:creator>Tony</dc:creator>
  <cp:lastModifiedBy>Tony</cp:lastModifiedBy>
  <cp:revision>30</cp:revision>
  <dcterms:created xsi:type="dcterms:W3CDTF">2016-06-13T16:24:31Z</dcterms:created>
  <dcterms:modified xsi:type="dcterms:W3CDTF">2016-08-25T09:25:08Z</dcterms:modified>
</cp:coreProperties>
</file>