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1" autoAdjust="0"/>
    <p:restoredTop sz="85006" autoAdjust="0"/>
  </p:normalViewPr>
  <p:slideViewPr>
    <p:cSldViewPr snapToGrid="0">
      <p:cViewPr varScale="1">
        <p:scale>
          <a:sx n="73" d="100"/>
          <a:sy n="73" d="100"/>
        </p:scale>
        <p:origin x="989" y="58"/>
      </p:cViewPr>
      <p:guideLst/>
    </p:cSldViewPr>
  </p:slideViewPr>
  <p:notesTextViewPr>
    <p:cViewPr>
      <p:scale>
        <a:sx n="1" d="1"/>
        <a:sy n="1" d="1"/>
      </p:scale>
      <p:origin x="0" y="0"/>
    </p:cViewPr>
  </p:notesTextViewPr>
  <p:notesViewPr>
    <p:cSldViewPr snapToGrid="0">
      <p:cViewPr varScale="1">
        <p:scale>
          <a:sx n="66" d="100"/>
          <a:sy n="66" d="100"/>
        </p:scale>
        <p:origin x="2746" y="5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437E5B-9AD5-4BD4-97DC-00B981A8FF70}" type="datetimeFigureOut">
              <a:rPr lang="en-GB" smtClean="0"/>
              <a:t>25/08/2016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985B43-0238-4391-8789-B700D2BCDCFB}" type="slidenum">
              <a:rPr lang="en-GB" smtClean="0"/>
              <a:t>‹#›</a:t>
            </a:fld>
            <a:endParaRPr lang="en-GB"/>
          </a:p>
        </p:txBody>
      </p:sp>
    </p:spTree>
    <p:extLst>
      <p:ext uri="{BB962C8B-B14F-4D97-AF65-F5344CB8AC3E}">
        <p14:creationId xmlns:p14="http://schemas.microsoft.com/office/powerpoint/2010/main" val="17238642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that this is their personal judgement, based on their own expertise and interpretation</a:t>
            </a:r>
            <a:r>
              <a:rPr lang="en-GB" b="0" baseline="0" dirty="0"/>
              <a:t> of the evidence.  </a:t>
            </a:r>
          </a:p>
          <a:p>
            <a:endParaRPr lang="en-GB" b="0" baseline="0" dirty="0"/>
          </a:p>
          <a:p>
            <a:r>
              <a:rPr lang="en-GB" b="0" baseline="0" dirty="0"/>
              <a:t>Do </a:t>
            </a:r>
            <a:r>
              <a:rPr lang="en-GB" b="1" baseline="0" dirty="0"/>
              <a:t>not</a:t>
            </a:r>
            <a:r>
              <a:rPr lang="en-GB" b="0" baseline="0" dirty="0"/>
              <a:t> allow any discussion between experts.  </a:t>
            </a:r>
          </a:p>
          <a:p>
            <a:endParaRPr lang="en-GB" b="0" baseline="0" dirty="0"/>
          </a:p>
          <a:p>
            <a:r>
              <a:rPr lang="en-GB" b="0" baseline="0" dirty="0"/>
              <a:t>Make sure everyone has written down a value for L before proceeding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2</a:t>
            </a:fld>
            <a:endParaRPr lang="en-GB"/>
          </a:p>
        </p:txBody>
      </p:sp>
    </p:spTree>
    <p:extLst>
      <p:ext uri="{BB962C8B-B14F-4D97-AF65-F5344CB8AC3E}">
        <p14:creationId xmlns:p14="http://schemas.microsoft.com/office/powerpoint/2010/main" val="1449747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When all experts have carried out this exercise and if necessary revised their L values, ask for one</a:t>
            </a:r>
            <a:r>
              <a:rPr lang="en-GB" b="0" baseline="0" dirty="0"/>
              <a:t> of them to state their L value.  Call this L0.  Then challenge the remaining experts – if their L is higher than L0, what is their reaction?  Is it a) above, or do they strongly suspect it is the expert with lower limit L0 whose judgement is flawed, i.e. reaction b)?</a:t>
            </a:r>
          </a:p>
          <a:p>
            <a:endParaRPr lang="en-GB" b="0" baseline="0" dirty="0"/>
          </a:p>
          <a:p>
            <a:r>
              <a:rPr lang="en-GB" b="0" baseline="0" dirty="0"/>
              <a:t>Ask if any of the other experts have L values lower than L0, ask one of them to announce their value, L1 say, and invite all experts with L values higher than L1 to consider whether they want to change.</a:t>
            </a:r>
          </a:p>
          <a:p>
            <a:endParaRPr lang="en-GB" b="0" baseline="0" dirty="0"/>
          </a:p>
          <a:p>
            <a:r>
              <a:rPr lang="en-GB" b="0" baseline="0" dirty="0"/>
              <a:t>If you are going to use the Roulette method for individual judgements, you should take this process further to identify the minimum L value across all the experts, because you will need to use this value when picking bin boundaries.</a:t>
            </a:r>
          </a:p>
          <a:p>
            <a:endParaRPr lang="en-GB" b="0" baseline="0" dirty="0"/>
          </a:p>
          <a:p>
            <a:r>
              <a:rPr lang="en-GB" b="0" baseline="0" dirty="0"/>
              <a:t>When all experts are comfortable with their L values, move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3</a:t>
            </a:fld>
            <a:endParaRPr lang="en-GB"/>
          </a:p>
        </p:txBody>
      </p:sp>
    </p:spTree>
    <p:extLst>
      <p:ext uri="{BB962C8B-B14F-4D97-AF65-F5344CB8AC3E}">
        <p14:creationId xmlns:p14="http://schemas.microsoft.com/office/powerpoint/2010/main" val="39968027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a:t>
            </a:r>
            <a:r>
              <a:rPr lang="en-GB" b="0" dirty="0"/>
              <a:t>  Emphasise again that this is their personal judgement, based on their own expertise and interpretation</a:t>
            </a:r>
            <a:r>
              <a:rPr lang="en-GB" b="0" baseline="0" dirty="0"/>
              <a:t> of the evidence, and don’t allow any discussion between experts.  </a:t>
            </a:r>
          </a:p>
          <a:p>
            <a:endParaRPr lang="en-GB" b="0" baseline="0" dirty="0"/>
          </a:p>
          <a:p>
            <a:r>
              <a:rPr lang="en-GB" b="0" baseline="0" dirty="0"/>
              <a:t>After they have written their values down, ask them to consider their reaction if they were told at some time in the future that X had been determined accurately, and the value is higher than their personal U.  </a:t>
            </a:r>
          </a:p>
          <a:p>
            <a:endParaRPr lang="en-GB" b="0" baseline="0" dirty="0"/>
          </a:p>
          <a:p>
            <a:r>
              <a:rPr lang="en-GB" b="0" baseline="0" dirty="0"/>
              <a:t>Ask an expert to reveal their value, U0 say, and invite any experts with U values less than U0 to consider whether they should change …  If using the Roulette method, identify the experts’ largest U value.</a:t>
            </a:r>
          </a:p>
          <a:p>
            <a:endParaRPr lang="en-GB" b="0" baseline="0" dirty="0"/>
          </a:p>
          <a:p>
            <a:r>
              <a:rPr lang="en-GB" b="0" baseline="0" dirty="0"/>
              <a:t>When all experts are satisfied with their personal L and U values, proceed to the next slide.</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4</a:t>
            </a:fld>
            <a:endParaRPr lang="en-GB"/>
          </a:p>
        </p:txBody>
      </p:sp>
    </p:spTree>
    <p:extLst>
      <p:ext uri="{BB962C8B-B14F-4D97-AF65-F5344CB8AC3E}">
        <p14:creationId xmlns:p14="http://schemas.microsoft.com/office/powerpoint/2010/main" val="2069569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t>Facilitator: </a:t>
            </a:r>
            <a:r>
              <a:rPr lang="en-GB" b="0" dirty="0"/>
              <a:t> Remind</a:t>
            </a:r>
            <a:r>
              <a:rPr lang="en-GB" b="0" baseline="0" dirty="0"/>
              <a:t> them that they should keep their L and U values private.  When they have all carried out the final check, this slide set can be </a:t>
            </a:r>
            <a:r>
              <a:rPr lang="en-GB" b="0" baseline="0"/>
              <a:t>closed.</a:t>
            </a:r>
            <a:endParaRPr lang="en-GB" b="1" dirty="0"/>
          </a:p>
        </p:txBody>
      </p:sp>
      <p:sp>
        <p:nvSpPr>
          <p:cNvPr id="4" name="Slide Number Placeholder 3"/>
          <p:cNvSpPr>
            <a:spLocks noGrp="1"/>
          </p:cNvSpPr>
          <p:nvPr>
            <p:ph type="sldNum" sz="quarter" idx="10"/>
          </p:nvPr>
        </p:nvSpPr>
        <p:spPr/>
        <p:txBody>
          <a:bodyPr/>
          <a:lstStyle/>
          <a:p>
            <a:fld id="{9F985B43-0238-4391-8789-B700D2BCDCFB}" type="slidenum">
              <a:rPr lang="en-GB" smtClean="0"/>
              <a:t>5</a:t>
            </a:fld>
            <a:endParaRPr lang="en-GB"/>
          </a:p>
        </p:txBody>
      </p:sp>
    </p:spTree>
    <p:extLst>
      <p:ext uri="{BB962C8B-B14F-4D97-AF65-F5344CB8AC3E}">
        <p14:creationId xmlns:p14="http://schemas.microsoft.com/office/powerpoint/2010/main" val="2565145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ctr"/>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3026216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28699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713762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4305900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473966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GB"/>
              <a:t>SHELF v3.0</a:t>
            </a:r>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3614635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GB"/>
              <a:t>SHELF v3.0</a:t>
            </a:r>
          </a:p>
        </p:txBody>
      </p:sp>
      <p:sp>
        <p:nvSpPr>
          <p:cNvPr id="8" name="Footer Placeholder 7"/>
          <p:cNvSpPr>
            <a:spLocks noGrp="1"/>
          </p:cNvSpPr>
          <p:nvPr>
            <p:ph type="ftr" sz="quarter" idx="11"/>
          </p:nvPr>
        </p:nvSpPr>
        <p:spPr/>
        <p:txBody>
          <a:bodyPr/>
          <a:lstStyle/>
          <a:p>
            <a:r>
              <a:rPr lang="en-GB"/>
              <a:t>Plausible Limits</a:t>
            </a:r>
          </a:p>
        </p:txBody>
      </p:sp>
      <p:sp>
        <p:nvSpPr>
          <p:cNvPr id="9" name="Slide Number Placeholder 8"/>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9289436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GB"/>
              <a:t>SHELF v3.0</a:t>
            </a:r>
          </a:p>
        </p:txBody>
      </p:sp>
      <p:sp>
        <p:nvSpPr>
          <p:cNvPr id="4" name="Footer Placeholder 3"/>
          <p:cNvSpPr>
            <a:spLocks noGrp="1"/>
          </p:cNvSpPr>
          <p:nvPr>
            <p:ph type="ftr" sz="quarter" idx="11"/>
          </p:nvPr>
        </p:nvSpPr>
        <p:spPr/>
        <p:txBody>
          <a:bodyPr/>
          <a:lstStyle/>
          <a:p>
            <a:r>
              <a:rPr lang="en-GB"/>
              <a:t>Plausible Limits</a:t>
            </a:r>
          </a:p>
        </p:txBody>
      </p:sp>
      <p:sp>
        <p:nvSpPr>
          <p:cNvPr id="5" name="Slide Number Placeholder 4"/>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644580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SHELF v3.0</a:t>
            </a:r>
          </a:p>
        </p:txBody>
      </p:sp>
      <p:sp>
        <p:nvSpPr>
          <p:cNvPr id="3" name="Footer Placeholder 2"/>
          <p:cNvSpPr>
            <a:spLocks noGrp="1"/>
          </p:cNvSpPr>
          <p:nvPr>
            <p:ph type="ftr" sz="quarter" idx="11"/>
          </p:nvPr>
        </p:nvSpPr>
        <p:spPr/>
        <p:txBody>
          <a:bodyPr/>
          <a:lstStyle/>
          <a:p>
            <a:r>
              <a:rPr lang="en-GB"/>
              <a:t>Plausible Limits</a:t>
            </a:r>
          </a:p>
        </p:txBody>
      </p:sp>
      <p:sp>
        <p:nvSpPr>
          <p:cNvPr id="4" name="Slide Number Placeholder 3"/>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084815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GB"/>
              <a:t>SHELF v3.0</a:t>
            </a:r>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1161486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GB"/>
              <a:t>SHELF v3.0</a:t>
            </a:r>
          </a:p>
        </p:txBody>
      </p:sp>
      <p:sp>
        <p:nvSpPr>
          <p:cNvPr id="6" name="Footer Placeholder 5"/>
          <p:cNvSpPr>
            <a:spLocks noGrp="1"/>
          </p:cNvSpPr>
          <p:nvPr>
            <p:ph type="ftr" sz="quarter" idx="11"/>
          </p:nvPr>
        </p:nvSpPr>
        <p:spPr/>
        <p:txBody>
          <a:bodyPr/>
          <a:lstStyle/>
          <a:p>
            <a:r>
              <a:rPr lang="en-GB"/>
              <a:t>Plausible Limits</a:t>
            </a:r>
          </a:p>
        </p:txBody>
      </p:sp>
      <p:sp>
        <p:nvSpPr>
          <p:cNvPr id="7" name="Slide Number Placeholder 6"/>
          <p:cNvSpPr>
            <a:spLocks noGrp="1"/>
          </p:cNvSpPr>
          <p:nvPr>
            <p:ph type="sldNum" sz="quarter" idx="12"/>
          </p:nvPr>
        </p:nvSpPr>
        <p:spPr/>
        <p:txBody>
          <a:bodyPr/>
          <a:lstStyle/>
          <a:p>
            <a:fld id="{178AC3D4-544A-4A2C-BB5A-5216180ED5CE}" type="slidenum">
              <a:rPr lang="en-GB" smtClean="0"/>
              <a:t>‹#›</a:t>
            </a:fld>
            <a:endParaRPr lang="en-GB"/>
          </a:p>
        </p:txBody>
      </p:sp>
    </p:spTree>
    <p:extLst>
      <p:ext uri="{BB962C8B-B14F-4D97-AF65-F5344CB8AC3E}">
        <p14:creationId xmlns:p14="http://schemas.microsoft.com/office/powerpoint/2010/main" val="24550486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a:solidFill>
            <a:schemeClr val="accent1">
              <a:lumMod val="40000"/>
              <a:lumOff val="60000"/>
            </a:schemeClr>
          </a:solidFill>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GB"/>
              <a:t>SHELF v3.0</a:t>
            </a: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Plausible Limits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8AC3D4-544A-4A2C-BB5A-5216180ED5CE}" type="slidenum">
              <a:rPr lang="en-GB" smtClean="0"/>
              <a:t>‹#›</a:t>
            </a:fld>
            <a:endParaRPr lang="en-GB"/>
          </a:p>
        </p:txBody>
      </p:sp>
    </p:spTree>
    <p:extLst>
      <p:ext uri="{BB962C8B-B14F-4D97-AF65-F5344CB8AC3E}">
        <p14:creationId xmlns:p14="http://schemas.microsoft.com/office/powerpoint/2010/main" val="35667483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Plausible Limits</a:t>
            </a:r>
          </a:p>
        </p:txBody>
      </p:sp>
      <p:sp>
        <p:nvSpPr>
          <p:cNvPr id="3" name="Subtitle 2"/>
          <p:cNvSpPr>
            <a:spLocks noGrp="1"/>
          </p:cNvSpPr>
          <p:nvPr>
            <p:ph type="subTitle" idx="1"/>
          </p:nvPr>
        </p:nvSpPr>
        <p:spPr/>
        <p:txBody>
          <a:bodyPr/>
          <a:lstStyle/>
          <a:p>
            <a:endParaRPr lang="en-GB"/>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1</a:t>
            </a:fld>
            <a:endParaRPr lang="en-GB"/>
          </a:p>
        </p:txBody>
      </p:sp>
    </p:spTree>
    <p:extLst>
      <p:ext uri="{BB962C8B-B14F-4D97-AF65-F5344CB8AC3E}">
        <p14:creationId xmlns:p14="http://schemas.microsoft.com/office/powerpoint/2010/main" val="2013130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Lower limit L</a:t>
            </a:r>
          </a:p>
        </p:txBody>
      </p:sp>
      <p:sp>
        <p:nvSpPr>
          <p:cNvPr id="3" name="Content Placeholder 2"/>
          <p:cNvSpPr>
            <a:spLocks noGrp="1"/>
          </p:cNvSpPr>
          <p:nvPr>
            <p:ph idx="1"/>
          </p:nvPr>
        </p:nvSpPr>
        <p:spPr/>
        <p:txBody>
          <a:bodyPr>
            <a:normAutofit fontScale="92500" lnSpcReduction="10000"/>
          </a:bodyPr>
          <a:lstStyle/>
          <a:p>
            <a:r>
              <a:rPr lang="en-GB" dirty="0"/>
              <a:t>You are asked first to write down your </a:t>
            </a:r>
            <a:r>
              <a:rPr lang="en-GB" i="1" dirty="0"/>
              <a:t>lower plausible limit </a:t>
            </a:r>
            <a:r>
              <a:rPr lang="en-GB" dirty="0"/>
              <a:t>for the Quantity of Interest (QoI)</a:t>
            </a:r>
          </a:p>
          <a:p>
            <a:pPr lvl="1"/>
            <a:r>
              <a:rPr lang="en-GB" dirty="0"/>
              <a:t>We refer to the QoI as X</a:t>
            </a:r>
          </a:p>
          <a:p>
            <a:pPr lvl="1"/>
            <a:r>
              <a:rPr lang="en-GB" dirty="0"/>
              <a:t>Your lower plausible limit will be denoted by L</a:t>
            </a:r>
          </a:p>
          <a:p>
            <a:pPr marL="0" indent="0">
              <a:buNone/>
            </a:pPr>
            <a:r>
              <a:rPr lang="en-GB" dirty="0">
                <a:solidFill>
                  <a:srgbClr val="0070C0"/>
                </a:solidFill>
              </a:rPr>
              <a:t>Lower plausible limit L</a:t>
            </a:r>
          </a:p>
          <a:p>
            <a:r>
              <a:rPr lang="en-GB" dirty="0"/>
              <a:t>You should judge it to be </a:t>
            </a:r>
            <a:r>
              <a:rPr lang="en-GB" dirty="0">
                <a:solidFill>
                  <a:srgbClr val="0070C0"/>
                </a:solidFill>
              </a:rPr>
              <a:t>extremely </a:t>
            </a:r>
            <a:r>
              <a:rPr lang="en-GB" dirty="0">
                <a:solidFill>
                  <a:schemeClr val="tx2"/>
                </a:solidFill>
              </a:rPr>
              <a:t>unlikely </a:t>
            </a:r>
            <a:r>
              <a:rPr lang="en-GB" dirty="0"/>
              <a:t>that the true value of X could be less than L</a:t>
            </a:r>
          </a:p>
          <a:p>
            <a:pPr lvl="1"/>
            <a:r>
              <a:rPr lang="en-GB" dirty="0"/>
              <a:t>Not physically impossible</a:t>
            </a:r>
          </a:p>
          <a:p>
            <a:pPr lvl="1"/>
            <a:r>
              <a:rPr lang="en-GB" dirty="0"/>
              <a:t>Just extremely unlikely</a:t>
            </a:r>
          </a:p>
          <a:p>
            <a:pPr lvl="2"/>
            <a:r>
              <a:rPr lang="en-GB" dirty="0"/>
              <a:t>Although if you think X could take values very close to its lower physical limit, you can use this limit as your chosen L</a:t>
            </a:r>
          </a:p>
          <a:p>
            <a:r>
              <a:rPr lang="en-GB" dirty="0"/>
              <a:t>Write down your L</a:t>
            </a:r>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2</a:t>
            </a:fld>
            <a:endParaRPr lang="en-GB"/>
          </a:p>
        </p:txBody>
      </p:sp>
    </p:spTree>
    <p:extLst>
      <p:ext uri="{BB962C8B-B14F-4D97-AF65-F5344CB8AC3E}">
        <p14:creationId xmlns:p14="http://schemas.microsoft.com/office/powerpoint/2010/main" val="225341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Challenging your value for L</a:t>
            </a:r>
          </a:p>
        </p:txBody>
      </p:sp>
      <p:sp>
        <p:nvSpPr>
          <p:cNvPr id="3" name="Content Placeholder 2"/>
          <p:cNvSpPr>
            <a:spLocks noGrp="1"/>
          </p:cNvSpPr>
          <p:nvPr>
            <p:ph idx="1"/>
          </p:nvPr>
        </p:nvSpPr>
        <p:spPr/>
        <p:txBody>
          <a:bodyPr/>
          <a:lstStyle/>
          <a:p>
            <a:r>
              <a:rPr lang="en-GB" dirty="0"/>
              <a:t>Suppose that at some time in the future somebody tells you that the value of X has now been established quite accurately, and that its value is less than your L.  What would be your reaction?</a:t>
            </a:r>
          </a:p>
          <a:p>
            <a:pPr marL="914400" lvl="1" indent="-457200">
              <a:buFont typeface="+mj-lt"/>
              <a:buAutoNum type="alphaLcParenR"/>
            </a:pPr>
            <a:r>
              <a:rPr lang="en-GB" dirty="0"/>
              <a:t>Accept that this is plausible and admit that your judgement was flawed?</a:t>
            </a:r>
          </a:p>
          <a:p>
            <a:pPr marL="914400" lvl="1" indent="-457200">
              <a:buFont typeface="+mj-lt"/>
              <a:buAutoNum type="alphaLcParenR"/>
            </a:pPr>
            <a:r>
              <a:rPr lang="en-GB" dirty="0"/>
              <a:t>Strongly suspect that the method used to determine this value was flawed?</a:t>
            </a:r>
          </a:p>
          <a:p>
            <a:pPr lvl="2"/>
            <a:r>
              <a:rPr lang="en-GB" dirty="0"/>
              <a:t>Or that the person reporting it to you remembered it wrongly</a:t>
            </a:r>
          </a:p>
          <a:p>
            <a:r>
              <a:rPr lang="en-GB" dirty="0"/>
              <a:t>Your reaction should be b)</a:t>
            </a:r>
          </a:p>
          <a:p>
            <a:pPr lvl="1"/>
            <a:r>
              <a:rPr lang="en-GB" dirty="0"/>
              <a:t>If you thought a), then you should reduce your value of L</a:t>
            </a:r>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3</a:t>
            </a:fld>
            <a:endParaRPr lang="en-GB"/>
          </a:p>
        </p:txBody>
      </p:sp>
    </p:spTree>
    <p:extLst>
      <p:ext uri="{BB962C8B-B14F-4D97-AF65-F5344CB8AC3E}">
        <p14:creationId xmlns:p14="http://schemas.microsoft.com/office/powerpoint/2010/main" val="4091315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Upper limit U</a:t>
            </a:r>
          </a:p>
        </p:txBody>
      </p:sp>
      <p:sp>
        <p:nvSpPr>
          <p:cNvPr id="3" name="Content Placeholder 2"/>
          <p:cNvSpPr>
            <a:spLocks noGrp="1"/>
          </p:cNvSpPr>
          <p:nvPr>
            <p:ph idx="1"/>
          </p:nvPr>
        </p:nvSpPr>
        <p:spPr/>
        <p:txBody>
          <a:bodyPr>
            <a:normAutofit fontScale="92500" lnSpcReduction="10000"/>
          </a:bodyPr>
          <a:lstStyle/>
          <a:p>
            <a:r>
              <a:rPr lang="en-GB" dirty="0"/>
              <a:t>You are asked now to write down your </a:t>
            </a:r>
            <a:r>
              <a:rPr lang="en-GB" i="1" dirty="0"/>
              <a:t>upper plausible limit </a:t>
            </a:r>
            <a:r>
              <a:rPr lang="en-GB" dirty="0"/>
              <a:t>for the QoI X</a:t>
            </a:r>
          </a:p>
          <a:p>
            <a:pPr marL="0" indent="0">
              <a:buNone/>
            </a:pPr>
            <a:r>
              <a:rPr lang="en-GB" dirty="0">
                <a:solidFill>
                  <a:srgbClr val="0070C0"/>
                </a:solidFill>
              </a:rPr>
              <a:t>Upper plausible limit U</a:t>
            </a:r>
          </a:p>
          <a:p>
            <a:r>
              <a:rPr lang="en-GB" dirty="0"/>
              <a:t>You should judge it to be </a:t>
            </a:r>
            <a:r>
              <a:rPr lang="en-GB" dirty="0">
                <a:solidFill>
                  <a:srgbClr val="0070C0"/>
                </a:solidFill>
              </a:rPr>
              <a:t>extremely</a:t>
            </a:r>
            <a:r>
              <a:rPr lang="en-GB" dirty="0">
                <a:solidFill>
                  <a:schemeClr val="tx2"/>
                </a:solidFill>
              </a:rPr>
              <a:t> unlikely </a:t>
            </a:r>
            <a:r>
              <a:rPr lang="en-GB" dirty="0"/>
              <a:t>that the true value of X could be more than U</a:t>
            </a:r>
          </a:p>
          <a:p>
            <a:pPr lvl="1"/>
            <a:r>
              <a:rPr lang="en-GB" dirty="0"/>
              <a:t>Not physically impossible</a:t>
            </a:r>
          </a:p>
          <a:p>
            <a:pPr lvl="1"/>
            <a:r>
              <a:rPr lang="en-GB" dirty="0"/>
              <a:t>Just extremely unlikely</a:t>
            </a:r>
          </a:p>
          <a:p>
            <a:pPr lvl="2"/>
            <a:r>
              <a:rPr lang="en-GB" dirty="0"/>
              <a:t>Although if you think X could take values very close to its upper physical limit, you can use this limit as your chosen U</a:t>
            </a:r>
          </a:p>
          <a:p>
            <a:r>
              <a:rPr lang="en-GB" dirty="0"/>
              <a:t>Write down your U</a:t>
            </a:r>
          </a:p>
          <a:p>
            <a:r>
              <a:rPr lang="en-GB" dirty="0"/>
              <a:t>Challenge your value</a:t>
            </a:r>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4</a:t>
            </a:fld>
            <a:endParaRPr lang="en-GB"/>
          </a:p>
        </p:txBody>
      </p:sp>
    </p:spTree>
    <p:extLst>
      <p:ext uri="{BB962C8B-B14F-4D97-AF65-F5344CB8AC3E}">
        <p14:creationId xmlns:p14="http://schemas.microsoft.com/office/powerpoint/2010/main" val="2703146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a:t>
            </a:r>
          </a:p>
        </p:txBody>
      </p:sp>
      <p:sp>
        <p:nvSpPr>
          <p:cNvPr id="3" name="Content Placeholder 2"/>
          <p:cNvSpPr>
            <a:spLocks noGrp="1"/>
          </p:cNvSpPr>
          <p:nvPr>
            <p:ph idx="1"/>
          </p:nvPr>
        </p:nvSpPr>
        <p:spPr/>
        <p:txBody>
          <a:bodyPr>
            <a:normAutofit/>
          </a:bodyPr>
          <a:lstStyle/>
          <a:p>
            <a:r>
              <a:rPr lang="en-GB" dirty="0"/>
              <a:t>You now have your personal plausible range for X</a:t>
            </a:r>
          </a:p>
          <a:p>
            <a:endParaRPr lang="en-GB" dirty="0"/>
          </a:p>
          <a:p>
            <a:pPr lvl="3"/>
            <a:endParaRPr lang="en-GB" dirty="0"/>
          </a:p>
          <a:p>
            <a:endParaRPr lang="en-GB" dirty="0"/>
          </a:p>
          <a:p>
            <a:r>
              <a:rPr lang="en-GB" dirty="0"/>
              <a:t>This is based on the evidence, together with your own experience and judgement</a:t>
            </a:r>
          </a:p>
          <a:p>
            <a:r>
              <a:rPr lang="en-GB" dirty="0"/>
              <a:t>Please check one more time </a:t>
            </a:r>
          </a:p>
          <a:p>
            <a:pPr lvl="1"/>
            <a:r>
              <a:rPr lang="en-GB" dirty="0"/>
              <a:t>You are almost certain that X will lie between L and U</a:t>
            </a:r>
          </a:p>
          <a:p>
            <a:pPr lvl="1"/>
            <a:r>
              <a:rPr lang="en-GB" dirty="0"/>
              <a:t>Any value of X outside this range is, in your judgement, </a:t>
            </a:r>
            <a:br>
              <a:rPr lang="en-GB" dirty="0"/>
            </a:br>
            <a:r>
              <a:rPr lang="en-GB" i="1" dirty="0"/>
              <a:t>not plausible</a:t>
            </a:r>
            <a:endParaRPr lang="en-GB" dirty="0"/>
          </a:p>
        </p:txBody>
      </p:sp>
      <p:sp>
        <p:nvSpPr>
          <p:cNvPr id="4" name="Date Placeholder 3"/>
          <p:cNvSpPr>
            <a:spLocks noGrp="1"/>
          </p:cNvSpPr>
          <p:nvPr>
            <p:ph type="dt" sz="half" idx="10"/>
          </p:nvPr>
        </p:nvSpPr>
        <p:spPr/>
        <p:txBody>
          <a:bodyPr/>
          <a:lstStyle/>
          <a:p>
            <a:r>
              <a:rPr lang="en-GB"/>
              <a:t>SHELF v3.0</a:t>
            </a:r>
          </a:p>
        </p:txBody>
      </p:sp>
      <p:sp>
        <p:nvSpPr>
          <p:cNvPr id="5" name="Footer Placeholder 4"/>
          <p:cNvSpPr>
            <a:spLocks noGrp="1"/>
          </p:cNvSpPr>
          <p:nvPr>
            <p:ph type="ftr" sz="quarter" idx="11"/>
          </p:nvPr>
        </p:nvSpPr>
        <p:spPr/>
        <p:txBody>
          <a:bodyPr/>
          <a:lstStyle/>
          <a:p>
            <a:r>
              <a:rPr lang="en-GB"/>
              <a:t>Plausible Limits</a:t>
            </a:r>
          </a:p>
        </p:txBody>
      </p:sp>
      <p:sp>
        <p:nvSpPr>
          <p:cNvPr id="6" name="Slide Number Placeholder 5"/>
          <p:cNvSpPr>
            <a:spLocks noGrp="1"/>
          </p:cNvSpPr>
          <p:nvPr>
            <p:ph type="sldNum" sz="quarter" idx="12"/>
          </p:nvPr>
        </p:nvSpPr>
        <p:spPr/>
        <p:txBody>
          <a:bodyPr/>
          <a:lstStyle/>
          <a:p>
            <a:fld id="{178AC3D4-544A-4A2C-BB5A-5216180ED5CE}" type="slidenum">
              <a:rPr lang="en-GB" smtClean="0"/>
              <a:t>5</a:t>
            </a:fld>
            <a:endParaRPr lang="en-GB"/>
          </a:p>
        </p:txBody>
      </p:sp>
      <p:grpSp>
        <p:nvGrpSpPr>
          <p:cNvPr id="21" name="Group 20"/>
          <p:cNvGrpSpPr/>
          <p:nvPr/>
        </p:nvGrpSpPr>
        <p:grpSpPr>
          <a:xfrm>
            <a:off x="1278082" y="2815936"/>
            <a:ext cx="6431973" cy="629515"/>
            <a:chOff x="1278082" y="2815936"/>
            <a:chExt cx="6431973" cy="629515"/>
          </a:xfrm>
        </p:grpSpPr>
        <p:grpSp>
          <p:nvGrpSpPr>
            <p:cNvPr id="12" name="Group 11"/>
            <p:cNvGrpSpPr/>
            <p:nvPr/>
          </p:nvGrpSpPr>
          <p:grpSpPr>
            <a:xfrm>
              <a:off x="1278082" y="2815936"/>
              <a:ext cx="6431973" cy="235526"/>
              <a:chOff x="1278082" y="2815936"/>
              <a:chExt cx="6431973" cy="235526"/>
            </a:xfrm>
          </p:grpSpPr>
          <p:cxnSp>
            <p:nvCxnSpPr>
              <p:cNvPr id="8" name="Straight Connector 7"/>
              <p:cNvCxnSpPr/>
              <p:nvPr/>
            </p:nvCxnSpPr>
            <p:spPr>
              <a:xfrm>
                <a:off x="1278082" y="2940627"/>
                <a:ext cx="6431973"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714500" y="2815936"/>
                <a:ext cx="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051961" y="2822862"/>
                <a:ext cx="0" cy="228600"/>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1553439" y="3121601"/>
              <a:ext cx="342900" cy="323850"/>
              <a:chOff x="0" y="0"/>
              <a:chExt cx="342900" cy="323850"/>
            </a:xfrm>
          </p:grpSpPr>
          <p:sp>
            <p:nvSpPr>
              <p:cNvPr id="14" name="Oval 13"/>
              <p:cNvSpPr/>
              <p:nvPr/>
            </p:nvSpPr>
            <p:spPr>
              <a:xfrm>
                <a:off x="0" y="0"/>
                <a:ext cx="314325" cy="323850"/>
              </a:xfrm>
              <a:prstGeom prst="ellipse">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Text Box 253"/>
              <p:cNvSpPr txBox="1"/>
              <p:nvPr/>
            </p:nvSpPr>
            <p:spPr>
              <a:xfrm>
                <a:off x="28575" y="19050"/>
                <a:ext cx="314325" cy="27622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L</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nvGrpSpPr>
            <p:cNvPr id="20" name="Group 19"/>
            <p:cNvGrpSpPr/>
            <p:nvPr/>
          </p:nvGrpSpPr>
          <p:grpSpPr>
            <a:xfrm>
              <a:off x="6899996" y="3106879"/>
              <a:ext cx="314325" cy="323850"/>
              <a:chOff x="6899996" y="3106879"/>
              <a:chExt cx="314325" cy="323850"/>
            </a:xfrm>
          </p:grpSpPr>
          <p:sp>
            <p:nvSpPr>
              <p:cNvPr id="17" name="Oval 16"/>
              <p:cNvSpPr/>
              <p:nvPr/>
            </p:nvSpPr>
            <p:spPr>
              <a:xfrm>
                <a:off x="6899996" y="3106879"/>
                <a:ext cx="314325" cy="323850"/>
              </a:xfrm>
              <a:prstGeom prst="ellipse">
                <a:avLst/>
              </a:prstGeom>
              <a:solidFill>
                <a:schemeClr val="tx2">
                  <a:lumMod val="40000"/>
                  <a:lumOff val="60000"/>
                </a:schemeClr>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Text Box 256"/>
              <p:cNvSpPr txBox="1"/>
              <p:nvPr/>
            </p:nvSpPr>
            <p:spPr>
              <a:xfrm>
                <a:off x="6919046" y="3125063"/>
                <a:ext cx="295275" cy="29354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400" b="1" dirty="0">
                    <a:solidFill>
                      <a:srgbClr val="FF0000"/>
                    </a:solidFill>
                    <a:effectLst/>
                    <a:latin typeface="Arial Narrow" panose="020B0606020202030204" pitchFamily="34" charset="0"/>
                    <a:ea typeface="Times New Roman" panose="02020603050405020304" pitchFamily="18" charset="0"/>
                    <a:cs typeface="Times New Roman" panose="02020603050405020304" pitchFamily="18" charset="0"/>
                  </a:rPr>
                  <a:t>U</a:t>
                </a:r>
                <a:endParaRPr lang="en-GB" sz="1200" dirty="0">
                  <a:effectLst/>
                  <a:latin typeface="Arial Narrow" panose="020B0606020202030204" pitchFamily="34" charset="0"/>
                  <a:ea typeface="Times New Roman" panose="02020603050405020304" pitchFamily="18" charset="0"/>
                  <a:cs typeface="Times New Roman" panose="02020603050405020304" pitchFamily="18" charset="0"/>
                </a:endParaRPr>
              </a:p>
            </p:txBody>
          </p:sp>
        </p:grpSp>
      </p:grpSp>
      <p:cxnSp>
        <p:nvCxnSpPr>
          <p:cNvPr id="23" name="Straight Connector 22"/>
          <p:cNvCxnSpPr/>
          <p:nvPr/>
        </p:nvCxnSpPr>
        <p:spPr>
          <a:xfrm>
            <a:off x="1714500" y="2847109"/>
            <a:ext cx="5337461"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931722" y="2843644"/>
            <a:ext cx="7162796" cy="3465"/>
            <a:chOff x="931722" y="2843644"/>
            <a:chExt cx="7162796" cy="3465"/>
          </a:xfrm>
        </p:grpSpPr>
        <p:cxnSp>
          <p:nvCxnSpPr>
            <p:cNvPr id="25" name="Straight Connector 24"/>
            <p:cNvCxnSpPr/>
            <p:nvPr/>
          </p:nvCxnSpPr>
          <p:spPr>
            <a:xfrm>
              <a:off x="7051961" y="2847109"/>
              <a:ext cx="65809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741228" y="2847109"/>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278082" y="2843644"/>
              <a:ext cx="43295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931722" y="2843644"/>
              <a:ext cx="353290"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10191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arn(inVertical)">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5" end="5"/>
                                            </p:txEl>
                                          </p:spTgt>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childTnLst>
                                </p:cTn>
                              </p:par>
                            </p:childTnLst>
                          </p:cTn>
                        </p:par>
                        <p:par>
                          <p:cTn id="22" fill="hold">
                            <p:stCondLst>
                              <p:cond delay="0"/>
                            </p:stCondLst>
                            <p:childTnLst>
                              <p:par>
                                <p:cTn id="23" presetID="16" presetClass="entr" presetSubtype="21" fill="hold" nodeType="after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2000"/>
                                        <p:tgtEl>
                                          <p:spTgt spid="23"/>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childTnLst>
                          </p:cTn>
                        </p:par>
                        <p:par>
                          <p:cTn id="30" fill="hold">
                            <p:stCondLst>
                              <p:cond delay="0"/>
                            </p:stCondLst>
                            <p:childTnLst>
                              <p:par>
                                <p:cTn id="31" presetID="1" presetClass="exit" presetSubtype="0" fill="hold" nodeType="afterEffect">
                                  <p:stCondLst>
                                    <p:cond delay="0"/>
                                  </p:stCondLst>
                                  <p:childTnLst>
                                    <p:set>
                                      <p:cBhvr>
                                        <p:cTn id="32" dur="1" fill="hold">
                                          <p:stCondLst>
                                            <p:cond delay="0"/>
                                          </p:stCondLst>
                                        </p:cTn>
                                        <p:tgtEl>
                                          <p:spTgt spid="23"/>
                                        </p:tgtEl>
                                        <p:attrNameLst>
                                          <p:attrName>style.visibility</p:attrName>
                                        </p:attrNameLst>
                                      </p:cBhvr>
                                      <p:to>
                                        <p:strVal val="hidden"/>
                                      </p:to>
                                    </p:set>
                                  </p:childTnLst>
                                </p:cTn>
                              </p:par>
                            </p:childTnLst>
                          </p:cTn>
                        </p:par>
                        <p:par>
                          <p:cTn id="33" fill="hold">
                            <p:stCondLst>
                              <p:cond delay="0"/>
                            </p:stCondLst>
                            <p:childTnLst>
                              <p:par>
                                <p:cTn id="34" presetID="16" presetClass="entr" presetSubtype="37" fill="hold" nodeType="afterEffect">
                                  <p:stCondLst>
                                    <p:cond delay="500"/>
                                  </p:stCondLst>
                                  <p:childTnLst>
                                    <p:set>
                                      <p:cBhvr>
                                        <p:cTn id="35" dur="1" fill="hold">
                                          <p:stCondLst>
                                            <p:cond delay="0"/>
                                          </p:stCondLst>
                                        </p:cTn>
                                        <p:tgtEl>
                                          <p:spTgt spid="33"/>
                                        </p:tgtEl>
                                        <p:attrNameLst>
                                          <p:attrName>style.visibility</p:attrName>
                                        </p:attrNameLst>
                                      </p:cBhvr>
                                      <p:to>
                                        <p:strVal val="visible"/>
                                      </p:to>
                                    </p:set>
                                    <p:animEffect transition="in" filter="barn(outVertical)">
                                      <p:cBhvr>
                                        <p:cTn id="36"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1210</TotalTime>
  <Words>756</Words>
  <Application>Microsoft Office PowerPoint</Application>
  <PresentationFormat>On-screen Show (4:3)</PresentationFormat>
  <Paragraphs>77</Paragraphs>
  <Slides>5</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Arial Narrow</vt:lpstr>
      <vt:lpstr>Calibri</vt:lpstr>
      <vt:lpstr>Calibri Light</vt:lpstr>
      <vt:lpstr>Times New Roman</vt:lpstr>
      <vt:lpstr>Office Theme</vt:lpstr>
      <vt:lpstr>Plausible Limits</vt:lpstr>
      <vt:lpstr>Lower limit L</vt:lpstr>
      <vt:lpstr>Challenging your value for L</vt:lpstr>
      <vt:lpstr>Upper limit U</vt:lpstr>
      <vt:lpstr>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Plausible Limits</dc:title>
  <dc:creator>Tony</dc:creator>
  <cp:lastModifiedBy>Tony</cp:lastModifiedBy>
  <cp:revision>14</cp:revision>
  <dcterms:created xsi:type="dcterms:W3CDTF">2016-06-13T16:24:31Z</dcterms:created>
  <dcterms:modified xsi:type="dcterms:W3CDTF">2016-08-25T09:19:12Z</dcterms:modified>
</cp:coreProperties>
</file>