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61" r:id="rId4"/>
    <p:sldId id="258" r:id="rId5"/>
    <p:sldId id="262" r:id="rId6"/>
    <p:sldId id="265" r:id="rId7"/>
    <p:sldId id="264" r:id="rId8"/>
    <p:sldId id="260"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91" autoAdjust="0"/>
    <p:restoredTop sz="85006" autoAdjust="0"/>
  </p:normalViewPr>
  <p:slideViewPr>
    <p:cSldViewPr snapToGrid="0">
      <p:cViewPr varScale="1">
        <p:scale>
          <a:sx n="73" d="100"/>
          <a:sy n="73" d="100"/>
        </p:scale>
        <p:origin x="989" y="58"/>
      </p:cViewPr>
      <p:guideLst/>
    </p:cSldViewPr>
  </p:slideViewPr>
  <p:notesTextViewPr>
    <p:cViewPr>
      <p:scale>
        <a:sx n="1" d="1"/>
        <a:sy n="1" d="1"/>
      </p:scale>
      <p:origin x="0" y="0"/>
    </p:cViewPr>
  </p:notesTextViewPr>
  <p:notesViewPr>
    <p:cSldViewPr snapToGrid="0">
      <p:cViewPr varScale="1">
        <p:scale>
          <a:sx n="66" d="100"/>
          <a:sy n="66" d="100"/>
        </p:scale>
        <p:origin x="2746"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437E5B-9AD5-4BD4-97DC-00B981A8FF70}" type="datetimeFigureOut">
              <a:rPr lang="en-GB" smtClean="0"/>
              <a:t>25/08/2016</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985B43-0238-4391-8789-B700D2BCDCFB}" type="slidenum">
              <a:rPr lang="en-GB" smtClean="0"/>
              <a:t>‹#›</a:t>
            </a:fld>
            <a:endParaRPr lang="en-GB"/>
          </a:p>
        </p:txBody>
      </p:sp>
    </p:spTree>
    <p:extLst>
      <p:ext uri="{BB962C8B-B14F-4D97-AF65-F5344CB8AC3E}">
        <p14:creationId xmlns:p14="http://schemas.microsoft.com/office/powerpoint/2010/main" val="1723864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0" dirty="0"/>
              <a:t>  Emphasise that this is their personal judgement, based on their own expertise and interpretation</a:t>
            </a:r>
            <a:r>
              <a:rPr lang="en-GB" b="0" baseline="0" dirty="0"/>
              <a:t> of the evidence.  </a:t>
            </a:r>
          </a:p>
          <a:p>
            <a:endParaRPr lang="en-GB" b="0" baseline="0" dirty="0"/>
          </a:p>
          <a:p>
            <a:r>
              <a:rPr lang="en-GB" b="0" baseline="0" dirty="0"/>
              <a:t>Do </a:t>
            </a:r>
            <a:r>
              <a:rPr lang="en-GB" b="1" baseline="0" dirty="0"/>
              <a:t>not</a:t>
            </a:r>
            <a:r>
              <a:rPr lang="en-GB" b="0" baseline="0" dirty="0"/>
              <a:t> allow any discussion between experts.  </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2</a:t>
            </a:fld>
            <a:endParaRPr lang="en-GB"/>
          </a:p>
        </p:txBody>
      </p:sp>
    </p:spTree>
    <p:extLst>
      <p:ext uri="{BB962C8B-B14F-4D97-AF65-F5344CB8AC3E}">
        <p14:creationId xmlns:p14="http://schemas.microsoft.com/office/powerpoint/2010/main" val="1449747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  </a:t>
            </a:r>
            <a:r>
              <a:rPr lang="en-GB" b="0" dirty="0"/>
              <a:t>Emphasise that these are examples.  Q1 can in principle be anywhere between</a:t>
            </a:r>
            <a:r>
              <a:rPr lang="en-GB" b="0" baseline="0" dirty="0"/>
              <a:t> L and M, but should usually be nearer to M because values of X around M are typically much more likely than those around L.</a:t>
            </a:r>
          </a:p>
          <a:p>
            <a:endParaRPr lang="en-GB" b="1" dirty="0"/>
          </a:p>
          <a:p>
            <a:r>
              <a:rPr lang="en-GB" b="0" dirty="0"/>
              <a:t>The key judgement is</a:t>
            </a:r>
            <a:r>
              <a:rPr lang="en-GB" b="0" baseline="0" dirty="0"/>
              <a:t> of </a:t>
            </a:r>
            <a:r>
              <a:rPr lang="en-GB" b="1" baseline="0" dirty="0"/>
              <a:t>equal probability </a:t>
            </a:r>
            <a:r>
              <a:rPr lang="en-GB" b="0" baseline="0" dirty="0"/>
              <a:t>for X to be below Q1 or between Q1 and M.</a:t>
            </a:r>
            <a:endParaRPr lang="en-GB" b="1" dirty="0"/>
          </a:p>
          <a:p>
            <a:endParaRPr lang="en-GB" b="0" baseline="0" dirty="0"/>
          </a:p>
          <a:p>
            <a:r>
              <a:rPr lang="en-GB" b="0" baseline="0" dirty="0"/>
              <a:t>Make sure everyone has written down a value for Q1 before proceeding to the next slide.</a:t>
            </a:r>
            <a:endParaRPr lang="en-GB" b="0" dirty="0"/>
          </a:p>
        </p:txBody>
      </p:sp>
      <p:sp>
        <p:nvSpPr>
          <p:cNvPr id="4" name="Slide Number Placeholder 3"/>
          <p:cNvSpPr>
            <a:spLocks noGrp="1"/>
          </p:cNvSpPr>
          <p:nvPr>
            <p:ph type="sldNum" sz="quarter" idx="10"/>
          </p:nvPr>
        </p:nvSpPr>
        <p:spPr/>
        <p:txBody>
          <a:bodyPr/>
          <a:lstStyle/>
          <a:p>
            <a:fld id="{9F985B43-0238-4391-8789-B700D2BCDCFB}" type="slidenum">
              <a:rPr lang="en-GB" smtClean="0"/>
              <a:t>3</a:t>
            </a:fld>
            <a:endParaRPr lang="en-GB"/>
          </a:p>
        </p:txBody>
      </p:sp>
    </p:spTree>
    <p:extLst>
      <p:ext uri="{BB962C8B-B14F-4D97-AF65-F5344CB8AC3E}">
        <p14:creationId xmlns:p14="http://schemas.microsoft.com/office/powerpoint/2010/main" val="3124732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1" baseline="0" dirty="0"/>
              <a:t>  </a:t>
            </a:r>
            <a:r>
              <a:rPr lang="en-GB" b="0" baseline="0" dirty="0"/>
              <a:t>Remind the experts if necessary of how these steps work.  E.g. for the challenge, if they would prefer to guess “below” then they should move their Q1 down.  For the refine step, their Q1 should be roughly midway between the two points they reach by moving up and down.</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4</a:t>
            </a:fld>
            <a:endParaRPr lang="en-GB"/>
          </a:p>
        </p:txBody>
      </p:sp>
    </p:spTree>
    <p:extLst>
      <p:ext uri="{BB962C8B-B14F-4D97-AF65-F5344CB8AC3E}">
        <p14:creationId xmlns:p14="http://schemas.microsoft.com/office/powerpoint/2010/main" val="3996802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0" dirty="0"/>
              <a:t>  Emphasise that this is their personal judgement, based on their own expertise and interpretation</a:t>
            </a:r>
            <a:r>
              <a:rPr lang="en-GB" b="0" baseline="0" dirty="0"/>
              <a:t> of the evidence.  </a:t>
            </a:r>
          </a:p>
          <a:p>
            <a:endParaRPr lang="en-GB" b="0" baseline="0" dirty="0"/>
          </a:p>
          <a:p>
            <a:r>
              <a:rPr lang="en-GB" b="0" baseline="0" dirty="0"/>
              <a:t>Do </a:t>
            </a:r>
            <a:r>
              <a:rPr lang="en-GB" b="1" baseline="0" dirty="0"/>
              <a:t>not</a:t>
            </a:r>
            <a:r>
              <a:rPr lang="en-GB" b="0" baseline="0" dirty="0"/>
              <a:t> allow any discussion between experts.  </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5</a:t>
            </a:fld>
            <a:endParaRPr lang="en-GB"/>
          </a:p>
        </p:txBody>
      </p:sp>
    </p:spTree>
    <p:extLst>
      <p:ext uri="{BB962C8B-B14F-4D97-AF65-F5344CB8AC3E}">
        <p14:creationId xmlns:p14="http://schemas.microsoft.com/office/powerpoint/2010/main" val="38834916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  </a:t>
            </a:r>
            <a:r>
              <a:rPr lang="en-GB" b="0" dirty="0"/>
              <a:t>Emphasise that these are examples.  Q3 can in principle be anywhere between</a:t>
            </a:r>
            <a:r>
              <a:rPr lang="en-GB" b="0" baseline="0" dirty="0"/>
              <a:t> M and U, but should usually be nearer to M because values of X around M are typically much more likely than those around U.</a:t>
            </a:r>
          </a:p>
          <a:p>
            <a:endParaRPr lang="en-GB" b="1" dirty="0"/>
          </a:p>
          <a:p>
            <a:r>
              <a:rPr lang="en-GB" b="0" dirty="0"/>
              <a:t>The key judgement is</a:t>
            </a:r>
            <a:r>
              <a:rPr lang="en-GB" b="0" baseline="0" dirty="0"/>
              <a:t> of </a:t>
            </a:r>
            <a:r>
              <a:rPr lang="en-GB" b="1" baseline="0" dirty="0"/>
              <a:t>equal probability </a:t>
            </a:r>
            <a:r>
              <a:rPr lang="en-GB" b="0" baseline="0" dirty="0"/>
              <a:t>for X to be between M and Q3 or above Q3.</a:t>
            </a:r>
            <a:endParaRPr lang="en-GB" b="1" dirty="0"/>
          </a:p>
          <a:p>
            <a:endParaRPr lang="en-GB" b="0" baseline="0" dirty="0"/>
          </a:p>
          <a:p>
            <a:r>
              <a:rPr lang="en-GB" b="0" baseline="0" dirty="0"/>
              <a:t>Make sure everyone has written down a value for Q3 before proceeding to the next slide.</a:t>
            </a:r>
            <a:endParaRPr lang="en-GB" b="0" dirty="0"/>
          </a:p>
        </p:txBody>
      </p:sp>
      <p:sp>
        <p:nvSpPr>
          <p:cNvPr id="4" name="Slide Number Placeholder 3"/>
          <p:cNvSpPr>
            <a:spLocks noGrp="1"/>
          </p:cNvSpPr>
          <p:nvPr>
            <p:ph type="sldNum" sz="quarter" idx="10"/>
          </p:nvPr>
        </p:nvSpPr>
        <p:spPr/>
        <p:txBody>
          <a:bodyPr/>
          <a:lstStyle/>
          <a:p>
            <a:fld id="{9F985B43-0238-4391-8789-B700D2BCDCFB}" type="slidenum">
              <a:rPr lang="en-GB" smtClean="0"/>
              <a:t>6</a:t>
            </a:fld>
            <a:endParaRPr lang="en-GB"/>
          </a:p>
        </p:txBody>
      </p:sp>
    </p:spTree>
    <p:extLst>
      <p:ext uri="{BB962C8B-B14F-4D97-AF65-F5344CB8AC3E}">
        <p14:creationId xmlns:p14="http://schemas.microsoft.com/office/powerpoint/2010/main" val="32082640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1" baseline="0" dirty="0"/>
              <a:t>  </a:t>
            </a:r>
            <a:r>
              <a:rPr lang="en-GB" b="0" baseline="0" dirty="0"/>
              <a:t>Remind the experts if necessary of how these steps work.  E.g. for the challenge, if they would prefer to guess “above” then they should move their Q3 up.  For the refine step, their Q3 should be roughly midway between the two points they reach by moving up and down.</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7</a:t>
            </a:fld>
            <a:endParaRPr lang="en-GB"/>
          </a:p>
        </p:txBody>
      </p:sp>
    </p:spTree>
    <p:extLst>
      <p:ext uri="{BB962C8B-B14F-4D97-AF65-F5344CB8AC3E}">
        <p14:creationId xmlns:p14="http://schemas.microsoft.com/office/powerpoint/2010/main" val="1499947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 </a:t>
            </a:r>
            <a:r>
              <a:rPr lang="en-GB" b="0" dirty="0"/>
              <a:t> You may wish to spell out the 4 equally likely ranges</a:t>
            </a:r>
            <a:r>
              <a:rPr lang="en-GB" b="0" baseline="0" dirty="0"/>
              <a:t> – below Q1, between Q1 and M, between M and Q3, above Q3 – and to say that each has probability one-quarter.  If a large prize were offered for correctly guessing which of these 4 regions the true X will lie in, the expert would not have a clear preference for which region to pick.</a:t>
            </a:r>
          </a:p>
          <a:p>
            <a:endParaRPr lang="en-GB" b="0" baseline="0" dirty="0"/>
          </a:p>
          <a:p>
            <a:r>
              <a:rPr lang="en-GB" b="0" baseline="0" dirty="0"/>
              <a:t>Therefore the probability between Q1 and Q3 is one-half, and hence the final judgement of equal probability.  Again, the “large prize” challenge can </a:t>
            </a:r>
            <a:r>
              <a:rPr lang="en-GB" b="0" baseline="0"/>
              <a:t>be proposed.</a:t>
            </a:r>
            <a:endParaRPr lang="en-GB" b="0" baseline="0" dirty="0"/>
          </a:p>
          <a:p>
            <a:endParaRPr lang="en-GB" b="0" baseline="0" dirty="0"/>
          </a:p>
          <a:p>
            <a:r>
              <a:rPr lang="en-GB" b="0" baseline="0" dirty="0"/>
              <a:t>They should now make adjustments if necessary, to finalise their five numbers.</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8</a:t>
            </a:fld>
            <a:endParaRPr lang="en-GB"/>
          </a:p>
        </p:txBody>
      </p:sp>
    </p:spTree>
    <p:extLst>
      <p:ext uri="{BB962C8B-B14F-4D97-AF65-F5344CB8AC3E}">
        <p14:creationId xmlns:p14="http://schemas.microsoft.com/office/powerpoint/2010/main" val="2565145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ctr"/>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302621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728699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713762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430590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473966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SHELF v3.0</a:t>
            </a:r>
            <a:endParaRPr lang="en-GB"/>
          </a:p>
        </p:txBody>
      </p:sp>
      <p:sp>
        <p:nvSpPr>
          <p:cNvPr id="6" name="Footer Placeholder 5"/>
          <p:cNvSpPr>
            <a:spLocks noGrp="1"/>
          </p:cNvSpPr>
          <p:nvPr>
            <p:ph type="ftr" sz="quarter" idx="11"/>
          </p:nvPr>
        </p:nvSpPr>
        <p:spPr/>
        <p:txBody>
          <a:bodyPr/>
          <a:lstStyle/>
          <a:p>
            <a:r>
              <a:rPr lang="en-GB"/>
              <a:t>Quartiles</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614635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SHELF v3.0</a:t>
            </a:r>
            <a:endParaRPr lang="en-GB"/>
          </a:p>
        </p:txBody>
      </p:sp>
      <p:sp>
        <p:nvSpPr>
          <p:cNvPr id="8" name="Footer Placeholder 7"/>
          <p:cNvSpPr>
            <a:spLocks noGrp="1"/>
          </p:cNvSpPr>
          <p:nvPr>
            <p:ph type="ftr" sz="quarter" idx="11"/>
          </p:nvPr>
        </p:nvSpPr>
        <p:spPr/>
        <p:txBody>
          <a:bodyPr/>
          <a:lstStyle/>
          <a:p>
            <a:r>
              <a:rPr lang="en-GB"/>
              <a:t>Quartiles</a:t>
            </a:r>
          </a:p>
        </p:txBody>
      </p:sp>
      <p:sp>
        <p:nvSpPr>
          <p:cNvPr id="9" name="Slide Number Placeholder 8"/>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928943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SHELF v3.0</a:t>
            </a:r>
            <a:endParaRPr lang="en-GB"/>
          </a:p>
        </p:txBody>
      </p:sp>
      <p:sp>
        <p:nvSpPr>
          <p:cNvPr id="4" name="Footer Placeholder 3"/>
          <p:cNvSpPr>
            <a:spLocks noGrp="1"/>
          </p:cNvSpPr>
          <p:nvPr>
            <p:ph type="ftr" sz="quarter" idx="11"/>
          </p:nvPr>
        </p:nvSpPr>
        <p:spPr/>
        <p:txBody>
          <a:bodyPr/>
          <a:lstStyle/>
          <a:p>
            <a:r>
              <a:rPr lang="en-GB"/>
              <a:t>Quartiles</a:t>
            </a:r>
          </a:p>
        </p:txBody>
      </p:sp>
      <p:sp>
        <p:nvSpPr>
          <p:cNvPr id="5" name="Slide Number Placeholder 4"/>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644580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SHELF v3.0</a:t>
            </a:r>
            <a:endParaRPr lang="en-GB"/>
          </a:p>
        </p:txBody>
      </p:sp>
      <p:sp>
        <p:nvSpPr>
          <p:cNvPr id="3" name="Footer Placeholder 2"/>
          <p:cNvSpPr>
            <a:spLocks noGrp="1"/>
          </p:cNvSpPr>
          <p:nvPr>
            <p:ph type="ftr" sz="quarter" idx="11"/>
          </p:nvPr>
        </p:nvSpPr>
        <p:spPr/>
        <p:txBody>
          <a:bodyPr/>
          <a:lstStyle/>
          <a:p>
            <a:r>
              <a:rPr lang="en-GB"/>
              <a:t>Quartiles</a:t>
            </a:r>
          </a:p>
        </p:txBody>
      </p:sp>
      <p:sp>
        <p:nvSpPr>
          <p:cNvPr id="4" name="Slide Number Placeholder 3"/>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084815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SHELF v3.0</a:t>
            </a:r>
            <a:endParaRPr lang="en-GB"/>
          </a:p>
        </p:txBody>
      </p:sp>
      <p:sp>
        <p:nvSpPr>
          <p:cNvPr id="6" name="Footer Placeholder 5"/>
          <p:cNvSpPr>
            <a:spLocks noGrp="1"/>
          </p:cNvSpPr>
          <p:nvPr>
            <p:ph type="ftr" sz="quarter" idx="11"/>
          </p:nvPr>
        </p:nvSpPr>
        <p:spPr/>
        <p:txBody>
          <a:bodyPr/>
          <a:lstStyle/>
          <a:p>
            <a:r>
              <a:rPr lang="en-GB"/>
              <a:t>Quartiles</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161486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SHELF v3.0</a:t>
            </a:r>
            <a:endParaRPr lang="en-GB"/>
          </a:p>
        </p:txBody>
      </p:sp>
      <p:sp>
        <p:nvSpPr>
          <p:cNvPr id="6" name="Footer Placeholder 5"/>
          <p:cNvSpPr>
            <a:spLocks noGrp="1"/>
          </p:cNvSpPr>
          <p:nvPr>
            <p:ph type="ftr" sz="quarter" idx="11"/>
          </p:nvPr>
        </p:nvSpPr>
        <p:spPr/>
        <p:txBody>
          <a:bodyPr/>
          <a:lstStyle/>
          <a:p>
            <a:r>
              <a:rPr lang="en-GB"/>
              <a:t>Quartiles</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455048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a:solidFill>
            <a:schemeClr val="accent1">
              <a:lumMod val="40000"/>
              <a:lumOff val="60000"/>
            </a:schemeClr>
          </a:solidFill>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SHELF v3.0</a:t>
            </a:r>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Quartiles</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8AC3D4-544A-4A2C-BB5A-5216180ED5CE}" type="slidenum">
              <a:rPr lang="en-GB" smtClean="0"/>
              <a:t>‹#›</a:t>
            </a:fld>
            <a:endParaRPr lang="en-GB"/>
          </a:p>
        </p:txBody>
      </p:sp>
    </p:spTree>
    <p:extLst>
      <p:ext uri="{BB962C8B-B14F-4D97-AF65-F5344CB8AC3E}">
        <p14:creationId xmlns:p14="http://schemas.microsoft.com/office/powerpoint/2010/main" val="35667483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Quartiles</a:t>
            </a:r>
          </a:p>
        </p:txBody>
      </p:sp>
      <p:sp>
        <p:nvSpPr>
          <p:cNvPr id="3" name="Subtitle 2"/>
          <p:cNvSpPr>
            <a:spLocks noGrp="1"/>
          </p:cNvSpPr>
          <p:nvPr>
            <p:ph type="subTitle" idx="1"/>
          </p:nvPr>
        </p:nvSpPr>
        <p:spPr/>
        <p:txBody>
          <a:bodyPr/>
          <a:lstStyle/>
          <a:p>
            <a:endParaRPr lang="en-GB"/>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1</a:t>
            </a:fld>
            <a:endParaRPr lang="en-GB"/>
          </a:p>
        </p:txBody>
      </p:sp>
    </p:spTree>
    <p:extLst>
      <p:ext uri="{BB962C8B-B14F-4D97-AF65-F5344CB8AC3E}">
        <p14:creationId xmlns:p14="http://schemas.microsoft.com/office/powerpoint/2010/main" val="2013130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Lower quartile Q1</a:t>
            </a:r>
          </a:p>
        </p:txBody>
      </p:sp>
      <p:sp>
        <p:nvSpPr>
          <p:cNvPr id="3" name="Content Placeholder 2"/>
          <p:cNvSpPr>
            <a:spLocks noGrp="1"/>
          </p:cNvSpPr>
          <p:nvPr>
            <p:ph idx="1"/>
          </p:nvPr>
        </p:nvSpPr>
        <p:spPr/>
        <p:txBody>
          <a:bodyPr>
            <a:normAutofit/>
          </a:bodyPr>
          <a:lstStyle/>
          <a:p>
            <a:r>
              <a:rPr lang="en-GB" dirty="0"/>
              <a:t>You are asked to write down your </a:t>
            </a:r>
            <a:r>
              <a:rPr lang="en-GB" i="1" dirty="0"/>
              <a:t>lower quartile </a:t>
            </a:r>
            <a:r>
              <a:rPr lang="en-GB" dirty="0"/>
              <a:t>for the Quantity of Interest (QoI) X</a:t>
            </a:r>
          </a:p>
          <a:p>
            <a:pPr marL="0" indent="0">
              <a:buNone/>
            </a:pPr>
            <a:r>
              <a:rPr lang="en-GB" dirty="0">
                <a:solidFill>
                  <a:srgbClr val="0070C0"/>
                </a:solidFill>
              </a:rPr>
              <a:t>Lower quartile Q1</a:t>
            </a:r>
          </a:p>
          <a:p>
            <a:r>
              <a:rPr lang="en-GB" dirty="0"/>
              <a:t>You should judge it to be </a:t>
            </a:r>
            <a:r>
              <a:rPr lang="en-GB" dirty="0">
                <a:solidFill>
                  <a:srgbClr val="0070C0"/>
                </a:solidFill>
              </a:rPr>
              <a:t>equally likely </a:t>
            </a:r>
            <a:r>
              <a:rPr lang="en-GB" dirty="0"/>
              <a:t>that the true value of X is below Q1 or between Q1 and M</a:t>
            </a:r>
          </a:p>
          <a:p>
            <a:pPr lvl="1"/>
            <a:r>
              <a:rPr lang="en-GB" dirty="0"/>
              <a:t>Q1 should of course be between your L and M, but it should be closer to M</a:t>
            </a:r>
          </a:p>
          <a:p>
            <a:pPr lvl="2"/>
            <a:r>
              <a:rPr lang="en-GB" dirty="0"/>
              <a:t>Unless your knowledge about X is unusual</a:t>
            </a:r>
          </a:p>
          <a:p>
            <a:pPr lvl="1"/>
            <a:r>
              <a:rPr lang="en-GB" dirty="0"/>
              <a:t>X is likely to be closer to M than to L</a:t>
            </a:r>
          </a:p>
          <a:p>
            <a:pPr lvl="2"/>
            <a:r>
              <a:rPr lang="en-GB" dirty="0"/>
              <a:t>Values of X near L are only just plausible</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2</a:t>
            </a:fld>
            <a:endParaRPr lang="en-GB"/>
          </a:p>
        </p:txBody>
      </p:sp>
    </p:spTree>
    <p:extLst>
      <p:ext uri="{BB962C8B-B14F-4D97-AF65-F5344CB8AC3E}">
        <p14:creationId xmlns:p14="http://schemas.microsoft.com/office/powerpoint/2010/main" val="225341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Placement of Q1 – examples</a:t>
            </a:r>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GB" dirty="0"/>
              <a:t>X is a bit more likely to be closer to M than to L</a:t>
            </a:r>
          </a:p>
          <a:p>
            <a:pPr marL="514350" indent="-514350">
              <a:buFont typeface="+mj-lt"/>
              <a:buAutoNum type="arabicPeriod"/>
            </a:pPr>
            <a:endParaRPr lang="en-GB" sz="1400" dirty="0"/>
          </a:p>
          <a:p>
            <a:pPr marL="514350" indent="-514350">
              <a:buFont typeface="+mj-lt"/>
              <a:buAutoNum type="arabicPeriod"/>
            </a:pPr>
            <a:endParaRPr lang="en-GB" dirty="0"/>
          </a:p>
          <a:p>
            <a:pPr marL="514350" indent="-514350">
              <a:buFont typeface="+mj-lt"/>
              <a:buAutoNum type="arabicPeriod"/>
            </a:pPr>
            <a:r>
              <a:rPr lang="en-GB" dirty="0"/>
              <a:t>X is much more likely to be near M</a:t>
            </a:r>
          </a:p>
          <a:p>
            <a:pPr marL="514350" indent="-514350">
              <a:buFont typeface="+mj-lt"/>
              <a:buAutoNum type="arabicPeriod"/>
            </a:pPr>
            <a:endParaRPr lang="en-GB" dirty="0"/>
          </a:p>
          <a:p>
            <a:pPr marL="514350" indent="-514350">
              <a:buFont typeface="+mj-lt"/>
              <a:buAutoNum type="arabicPeriod"/>
            </a:pPr>
            <a:endParaRPr lang="en-GB" dirty="0"/>
          </a:p>
          <a:p>
            <a:pPr marL="514350" indent="-514350">
              <a:buFont typeface="+mj-lt"/>
              <a:buAutoNum type="arabicPeriod"/>
            </a:pPr>
            <a:endParaRPr lang="en-GB" sz="1000" dirty="0"/>
          </a:p>
          <a:p>
            <a:pPr marL="514350" indent="-514350">
              <a:buFont typeface="+mj-lt"/>
              <a:buAutoNum type="arabicPeriod"/>
            </a:pPr>
            <a:endParaRPr lang="en-GB" dirty="0"/>
          </a:p>
          <a:p>
            <a:pPr marL="0" indent="0">
              <a:buNone/>
            </a:pPr>
            <a:r>
              <a:rPr lang="en-GB" dirty="0"/>
              <a:t>Think carefully, write down your lower quartile Q1</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3</a:t>
            </a:fld>
            <a:endParaRPr lang="en-GB"/>
          </a:p>
        </p:txBody>
      </p:sp>
      <p:sp>
        <p:nvSpPr>
          <p:cNvPr id="68" name="Rounded Rectangle 67"/>
          <p:cNvSpPr/>
          <p:nvPr/>
        </p:nvSpPr>
        <p:spPr>
          <a:xfrm>
            <a:off x="1285008" y="4684227"/>
            <a:ext cx="6587239"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You should judge that X is </a:t>
            </a:r>
            <a:r>
              <a:rPr lang="en-GB" b="1" u="sng" dirty="0"/>
              <a:t>equally likely</a:t>
            </a:r>
            <a:r>
              <a:rPr lang="en-GB" b="1" dirty="0"/>
              <a:t> </a:t>
            </a:r>
            <a:r>
              <a:rPr lang="en-GB" dirty="0"/>
              <a:t>to be in the light green region (</a:t>
            </a:r>
            <a:r>
              <a:rPr lang="en-GB" b="1" u="sng" dirty="0"/>
              <a:t>below Q1</a:t>
            </a:r>
            <a:r>
              <a:rPr lang="en-GB" dirty="0"/>
              <a:t>) or in the dark green region (</a:t>
            </a:r>
            <a:r>
              <a:rPr lang="en-GB" b="1" u="sng" dirty="0"/>
              <a:t>between Q1 and M</a:t>
            </a:r>
            <a:r>
              <a:rPr lang="en-GB" dirty="0"/>
              <a:t>)</a:t>
            </a:r>
          </a:p>
        </p:txBody>
      </p:sp>
      <p:grpSp>
        <p:nvGrpSpPr>
          <p:cNvPr id="28" name="Group 27"/>
          <p:cNvGrpSpPr/>
          <p:nvPr/>
        </p:nvGrpSpPr>
        <p:grpSpPr>
          <a:xfrm>
            <a:off x="931722" y="2392097"/>
            <a:ext cx="7162796" cy="640638"/>
            <a:chOff x="931722" y="2392097"/>
            <a:chExt cx="7162796" cy="640638"/>
          </a:xfrm>
        </p:grpSpPr>
        <p:grpSp>
          <p:nvGrpSpPr>
            <p:cNvPr id="69" name="Group 68"/>
            <p:cNvGrpSpPr/>
            <p:nvPr/>
          </p:nvGrpSpPr>
          <p:grpSpPr>
            <a:xfrm>
              <a:off x="931722" y="2392097"/>
              <a:ext cx="7162796" cy="640638"/>
              <a:chOff x="931722" y="2553467"/>
              <a:chExt cx="7162796" cy="640638"/>
            </a:xfrm>
          </p:grpSpPr>
          <p:grpSp>
            <p:nvGrpSpPr>
              <p:cNvPr id="7" name="Group 6"/>
              <p:cNvGrpSpPr/>
              <p:nvPr/>
            </p:nvGrpSpPr>
            <p:grpSpPr>
              <a:xfrm>
                <a:off x="931722" y="2561936"/>
                <a:ext cx="7162796" cy="629515"/>
                <a:chOff x="931722" y="2815936"/>
                <a:chExt cx="7162796" cy="629515"/>
              </a:xfrm>
            </p:grpSpPr>
            <p:cxnSp>
              <p:nvCxnSpPr>
                <p:cNvPr id="8" name="Straight Connector 7"/>
                <p:cNvCxnSpPr/>
                <p:nvPr/>
              </p:nvCxnSpPr>
              <p:spPr>
                <a:xfrm>
                  <a:off x="1714500" y="2847109"/>
                  <a:ext cx="5337461"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931722" y="2815936"/>
                  <a:ext cx="7162796" cy="629515"/>
                  <a:chOff x="931722" y="2815936"/>
                  <a:chExt cx="7162796" cy="629515"/>
                </a:xfrm>
              </p:grpSpPr>
              <p:grpSp>
                <p:nvGrpSpPr>
                  <p:cNvPr id="10" name="Group 9"/>
                  <p:cNvGrpSpPr/>
                  <p:nvPr/>
                </p:nvGrpSpPr>
                <p:grpSpPr>
                  <a:xfrm>
                    <a:off x="1278082" y="2815936"/>
                    <a:ext cx="6431973" cy="629515"/>
                    <a:chOff x="1278082" y="2815936"/>
                    <a:chExt cx="6431973" cy="629515"/>
                  </a:xfrm>
                </p:grpSpPr>
                <p:grpSp>
                  <p:nvGrpSpPr>
                    <p:cNvPr id="16" name="Group 15"/>
                    <p:cNvGrpSpPr/>
                    <p:nvPr/>
                  </p:nvGrpSpPr>
                  <p:grpSpPr>
                    <a:xfrm>
                      <a:off x="1278082" y="2815936"/>
                      <a:ext cx="6431973" cy="235526"/>
                      <a:chOff x="1278082" y="2815936"/>
                      <a:chExt cx="6431973" cy="235526"/>
                    </a:xfrm>
                  </p:grpSpPr>
                  <p:cxnSp>
                    <p:nvCxnSpPr>
                      <p:cNvPr id="23" name="Straight Connector 22"/>
                      <p:cNvCxnSpPr/>
                      <p:nvPr/>
                    </p:nvCxnSpPr>
                    <p:spPr>
                      <a:xfrm>
                        <a:off x="1278082" y="2940627"/>
                        <a:ext cx="643197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714500" y="2815936"/>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7051961" y="2822862"/>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7" name="Group 16"/>
                    <p:cNvGrpSpPr/>
                    <p:nvPr/>
                  </p:nvGrpSpPr>
                  <p:grpSpPr>
                    <a:xfrm>
                      <a:off x="1553439" y="3121601"/>
                      <a:ext cx="342900" cy="323850"/>
                      <a:chOff x="0" y="0"/>
                      <a:chExt cx="342900" cy="323850"/>
                    </a:xfrm>
                  </p:grpSpPr>
                  <p:sp>
                    <p:nvSpPr>
                      <p:cNvPr id="21" name="Oval 20"/>
                      <p:cNvSpPr/>
                      <p:nvPr/>
                    </p:nvSpPr>
                    <p:spPr>
                      <a:xfrm>
                        <a:off x="0" y="0"/>
                        <a:ext cx="314325" cy="323850"/>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2" name="Text Box 253"/>
                      <p:cNvSpPr txBox="1"/>
                      <p:nvPr/>
                    </p:nvSpPr>
                    <p:spPr>
                      <a:xfrm>
                        <a:off x="28575" y="19050"/>
                        <a:ext cx="3143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L</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grpSp>
                <p:nvGrpSpPr>
                  <p:cNvPr id="11" name="Group 10"/>
                  <p:cNvGrpSpPr/>
                  <p:nvPr/>
                </p:nvGrpSpPr>
                <p:grpSpPr>
                  <a:xfrm>
                    <a:off x="931722" y="2843644"/>
                    <a:ext cx="7162796" cy="3465"/>
                    <a:chOff x="931722" y="2843644"/>
                    <a:chExt cx="7162796" cy="3465"/>
                  </a:xfrm>
                </p:grpSpPr>
                <p:cxnSp>
                  <p:nvCxnSpPr>
                    <p:cNvPr id="12" name="Straight Connector 11"/>
                    <p:cNvCxnSpPr/>
                    <p:nvPr/>
                  </p:nvCxnSpPr>
                  <p:spPr>
                    <a:xfrm>
                      <a:off x="7051961" y="2847109"/>
                      <a:ext cx="658094"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741228" y="2847109"/>
                      <a:ext cx="353290" cy="0"/>
                    </a:xfrm>
                    <a:prstGeom prst="line">
                      <a:avLst/>
                    </a:prstGeom>
                    <a:ln w="57150">
                      <a:solidFill>
                        <a:srgbClr val="7030A0"/>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278082" y="2843644"/>
                      <a:ext cx="432958"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931722" y="2843644"/>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grpSp>
            </p:grpSp>
          </p:grpSp>
          <p:grpSp>
            <p:nvGrpSpPr>
              <p:cNvPr id="37" name="Group 36"/>
              <p:cNvGrpSpPr/>
              <p:nvPr/>
            </p:nvGrpSpPr>
            <p:grpSpPr>
              <a:xfrm>
                <a:off x="5067303" y="2553467"/>
                <a:ext cx="2294122" cy="640638"/>
                <a:chOff x="5067303" y="2553467"/>
                <a:chExt cx="2294122" cy="640638"/>
              </a:xfrm>
            </p:grpSpPr>
            <p:grpSp>
              <p:nvGrpSpPr>
                <p:cNvPr id="33" name="Group 32"/>
                <p:cNvGrpSpPr/>
                <p:nvPr/>
              </p:nvGrpSpPr>
              <p:grpSpPr>
                <a:xfrm>
                  <a:off x="6919042" y="2870255"/>
                  <a:ext cx="442383" cy="323850"/>
                  <a:chOff x="3107984" y="17376"/>
                  <a:chExt cx="442383" cy="323850"/>
                </a:xfrm>
              </p:grpSpPr>
              <p:sp>
                <p:nvSpPr>
                  <p:cNvPr id="34" name="Oval 33"/>
                  <p:cNvSpPr/>
                  <p:nvPr/>
                </p:nvSpPr>
                <p:spPr>
                  <a:xfrm>
                    <a:off x="3107984" y="17376"/>
                    <a:ext cx="314325" cy="323850"/>
                  </a:xfrm>
                  <a:prstGeom prst="ellipse">
                    <a:avLst/>
                  </a:prstGeom>
                  <a:solidFill>
                    <a:srgbClr val="D0DB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5" name="Text Box 192"/>
                  <p:cNvSpPr txBox="1"/>
                  <p:nvPr/>
                </p:nvSpPr>
                <p:spPr>
                  <a:xfrm>
                    <a:off x="3121742" y="19779"/>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M</a:t>
                    </a:r>
                    <a:endParaRPr lang="en-GB" sz="120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cxnSp>
              <p:nvCxnSpPr>
                <p:cNvPr id="36" name="Straight Connector 35"/>
                <p:cNvCxnSpPr/>
                <p:nvPr/>
              </p:nvCxnSpPr>
              <p:spPr>
                <a:xfrm>
                  <a:off x="5067303" y="2553467"/>
                  <a:ext cx="0" cy="22860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41" name="Straight Connector 40"/>
              <p:cNvCxnSpPr/>
              <p:nvPr/>
            </p:nvCxnSpPr>
            <p:spPr>
              <a:xfrm>
                <a:off x="1714500" y="2589644"/>
                <a:ext cx="3340100" cy="0"/>
              </a:xfrm>
              <a:prstGeom prst="line">
                <a:avLst/>
              </a:prstGeom>
              <a:ln w="571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grpSp>
        <p:grpSp>
          <p:nvGrpSpPr>
            <p:cNvPr id="72" name="Group 71"/>
            <p:cNvGrpSpPr/>
            <p:nvPr/>
          </p:nvGrpSpPr>
          <p:grpSpPr>
            <a:xfrm>
              <a:off x="4861457" y="2685595"/>
              <a:ext cx="428625" cy="330201"/>
              <a:chOff x="-8467" y="-6351"/>
              <a:chExt cx="428625" cy="330201"/>
            </a:xfrm>
          </p:grpSpPr>
          <p:sp>
            <p:nvSpPr>
              <p:cNvPr id="73" name="Oval 72"/>
              <p:cNvSpPr/>
              <p:nvPr/>
            </p:nvSpPr>
            <p:spPr>
              <a:xfrm>
                <a:off x="28575" y="0"/>
                <a:ext cx="314325" cy="323850"/>
              </a:xfrm>
              <a:prstGeom prst="ellipse">
                <a:avLst/>
              </a:prstGeom>
              <a:solidFill>
                <a:srgbClr val="E8EEF8"/>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4" name="Text Box 370"/>
              <p:cNvSpPr txBox="1"/>
              <p:nvPr/>
            </p:nvSpPr>
            <p:spPr>
              <a:xfrm>
                <a:off x="-8467" y="-6351"/>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Q1</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grpSp>
        <p:nvGrpSpPr>
          <p:cNvPr id="30" name="Group 29"/>
          <p:cNvGrpSpPr/>
          <p:nvPr/>
        </p:nvGrpSpPr>
        <p:grpSpPr>
          <a:xfrm>
            <a:off x="931718" y="3825959"/>
            <a:ext cx="7162796" cy="646449"/>
            <a:chOff x="1012403" y="3825959"/>
            <a:chExt cx="7162796" cy="646449"/>
          </a:xfrm>
        </p:grpSpPr>
        <p:sp>
          <p:nvSpPr>
            <p:cNvPr id="62" name="Oval 61"/>
            <p:cNvSpPr/>
            <p:nvPr/>
          </p:nvSpPr>
          <p:spPr>
            <a:xfrm>
              <a:off x="6991261" y="4131284"/>
              <a:ext cx="314325" cy="323850"/>
            </a:xfrm>
            <a:prstGeom prst="ellipse">
              <a:avLst/>
            </a:prstGeom>
            <a:solidFill>
              <a:srgbClr val="D0DB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nvGrpSpPr>
            <p:cNvPr id="29" name="Group 28"/>
            <p:cNvGrpSpPr/>
            <p:nvPr/>
          </p:nvGrpSpPr>
          <p:grpSpPr>
            <a:xfrm>
              <a:off x="1012403" y="3825959"/>
              <a:ext cx="7162796" cy="646449"/>
              <a:chOff x="931718" y="3825959"/>
              <a:chExt cx="7162796" cy="646449"/>
            </a:xfrm>
          </p:grpSpPr>
          <p:grpSp>
            <p:nvGrpSpPr>
              <p:cNvPr id="70" name="Group 69"/>
              <p:cNvGrpSpPr/>
              <p:nvPr/>
            </p:nvGrpSpPr>
            <p:grpSpPr>
              <a:xfrm>
                <a:off x="931718" y="3825959"/>
                <a:ext cx="7162796" cy="646449"/>
                <a:chOff x="931718" y="3933536"/>
                <a:chExt cx="7162796" cy="646449"/>
              </a:xfrm>
            </p:grpSpPr>
            <p:grpSp>
              <p:nvGrpSpPr>
                <p:cNvPr id="42" name="Group 41"/>
                <p:cNvGrpSpPr/>
                <p:nvPr/>
              </p:nvGrpSpPr>
              <p:grpSpPr>
                <a:xfrm>
                  <a:off x="931718" y="3950470"/>
                  <a:ext cx="7162796" cy="629515"/>
                  <a:chOff x="931722" y="2815936"/>
                  <a:chExt cx="7162796" cy="629515"/>
                </a:xfrm>
              </p:grpSpPr>
              <p:cxnSp>
                <p:nvCxnSpPr>
                  <p:cNvPr id="43" name="Straight Connector 42"/>
                  <p:cNvCxnSpPr/>
                  <p:nvPr/>
                </p:nvCxnSpPr>
                <p:spPr>
                  <a:xfrm>
                    <a:off x="1714500" y="2847109"/>
                    <a:ext cx="5337461"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44" name="Group 43"/>
                  <p:cNvGrpSpPr/>
                  <p:nvPr/>
                </p:nvGrpSpPr>
                <p:grpSpPr>
                  <a:xfrm>
                    <a:off x="931722" y="2815936"/>
                    <a:ext cx="7162796" cy="629515"/>
                    <a:chOff x="931722" y="2815936"/>
                    <a:chExt cx="7162796" cy="629515"/>
                  </a:xfrm>
                </p:grpSpPr>
                <p:grpSp>
                  <p:nvGrpSpPr>
                    <p:cNvPr id="45" name="Group 44"/>
                    <p:cNvGrpSpPr/>
                    <p:nvPr/>
                  </p:nvGrpSpPr>
                  <p:grpSpPr>
                    <a:xfrm>
                      <a:off x="1278082" y="2815936"/>
                      <a:ext cx="6431973" cy="629515"/>
                      <a:chOff x="1278082" y="2815936"/>
                      <a:chExt cx="6431973" cy="629515"/>
                    </a:xfrm>
                  </p:grpSpPr>
                  <p:grpSp>
                    <p:nvGrpSpPr>
                      <p:cNvPr id="51" name="Group 50"/>
                      <p:cNvGrpSpPr/>
                      <p:nvPr/>
                    </p:nvGrpSpPr>
                    <p:grpSpPr>
                      <a:xfrm>
                        <a:off x="1278082" y="2815936"/>
                        <a:ext cx="6431973" cy="235526"/>
                        <a:chOff x="1278082" y="2815936"/>
                        <a:chExt cx="6431973" cy="235526"/>
                      </a:xfrm>
                    </p:grpSpPr>
                    <p:cxnSp>
                      <p:nvCxnSpPr>
                        <p:cNvPr id="58" name="Straight Connector 57"/>
                        <p:cNvCxnSpPr/>
                        <p:nvPr/>
                      </p:nvCxnSpPr>
                      <p:spPr>
                        <a:xfrm>
                          <a:off x="1278082" y="2940627"/>
                          <a:ext cx="643197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1714500" y="2815936"/>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7051961" y="2822862"/>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52" name="Group 51"/>
                      <p:cNvGrpSpPr/>
                      <p:nvPr/>
                    </p:nvGrpSpPr>
                    <p:grpSpPr>
                      <a:xfrm>
                        <a:off x="1553439" y="3121601"/>
                        <a:ext cx="342900" cy="323850"/>
                        <a:chOff x="0" y="0"/>
                        <a:chExt cx="342900" cy="323850"/>
                      </a:xfrm>
                    </p:grpSpPr>
                    <p:sp>
                      <p:nvSpPr>
                        <p:cNvPr id="56" name="Oval 55"/>
                        <p:cNvSpPr/>
                        <p:nvPr/>
                      </p:nvSpPr>
                      <p:spPr>
                        <a:xfrm>
                          <a:off x="0" y="0"/>
                          <a:ext cx="314325" cy="323850"/>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7" name="Text Box 253"/>
                        <p:cNvSpPr txBox="1"/>
                        <p:nvPr/>
                      </p:nvSpPr>
                      <p:spPr>
                        <a:xfrm>
                          <a:off x="28575" y="19050"/>
                          <a:ext cx="3143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L</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grpSp>
                  <p:nvGrpSpPr>
                    <p:cNvPr id="46" name="Group 45"/>
                    <p:cNvGrpSpPr/>
                    <p:nvPr/>
                  </p:nvGrpSpPr>
                  <p:grpSpPr>
                    <a:xfrm>
                      <a:off x="931722" y="2843644"/>
                      <a:ext cx="7162796" cy="3465"/>
                      <a:chOff x="931722" y="2843644"/>
                      <a:chExt cx="7162796" cy="3465"/>
                    </a:xfrm>
                  </p:grpSpPr>
                  <p:cxnSp>
                    <p:nvCxnSpPr>
                      <p:cNvPr id="47" name="Straight Connector 46"/>
                      <p:cNvCxnSpPr/>
                      <p:nvPr/>
                    </p:nvCxnSpPr>
                    <p:spPr>
                      <a:xfrm>
                        <a:off x="7051961" y="2847109"/>
                        <a:ext cx="658094"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7741228" y="2847109"/>
                        <a:ext cx="353290" cy="0"/>
                      </a:xfrm>
                      <a:prstGeom prst="line">
                        <a:avLst/>
                      </a:prstGeom>
                      <a:ln w="57150">
                        <a:solidFill>
                          <a:srgbClr val="7030A0"/>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1278082" y="2843644"/>
                        <a:ext cx="432958"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931722" y="2843644"/>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grpSp>
              </p:grpSp>
            </p:grpSp>
            <p:cxnSp>
              <p:nvCxnSpPr>
                <p:cNvPr id="61" name="Straight Connector 60"/>
                <p:cNvCxnSpPr/>
                <p:nvPr/>
              </p:nvCxnSpPr>
              <p:spPr>
                <a:xfrm>
                  <a:off x="1710252" y="3978183"/>
                  <a:ext cx="4262995" cy="0"/>
                </a:xfrm>
                <a:prstGeom prst="line">
                  <a:avLst/>
                </a:prstGeom>
                <a:ln w="5715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5973247" y="3933536"/>
                  <a:ext cx="0" cy="228600"/>
                </a:xfrm>
                <a:prstGeom prst="line">
                  <a:avLst/>
                </a:prstGeom>
              </p:spPr>
              <p:style>
                <a:lnRef idx="1">
                  <a:schemeClr val="accent1"/>
                </a:lnRef>
                <a:fillRef idx="0">
                  <a:schemeClr val="accent1"/>
                </a:fillRef>
                <a:effectRef idx="0">
                  <a:schemeClr val="accent1"/>
                </a:effectRef>
                <a:fontRef idx="minor">
                  <a:schemeClr val="tx1"/>
                </a:fontRef>
              </p:style>
            </p:cxnSp>
          </p:grpSp>
          <p:sp>
            <p:nvSpPr>
              <p:cNvPr id="71" name="Text Box 192"/>
              <p:cNvSpPr txBox="1"/>
              <p:nvPr/>
            </p:nvSpPr>
            <p:spPr>
              <a:xfrm>
                <a:off x="6924334" y="4142154"/>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M</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nvGrpSpPr>
              <p:cNvPr id="75" name="Group 74"/>
              <p:cNvGrpSpPr/>
              <p:nvPr/>
            </p:nvGrpSpPr>
            <p:grpSpPr>
              <a:xfrm>
                <a:off x="5765119" y="4119102"/>
                <a:ext cx="428625" cy="330201"/>
                <a:chOff x="-8467" y="-6351"/>
                <a:chExt cx="428625" cy="330201"/>
              </a:xfrm>
            </p:grpSpPr>
            <p:sp>
              <p:nvSpPr>
                <p:cNvPr id="76" name="Oval 75"/>
                <p:cNvSpPr/>
                <p:nvPr/>
              </p:nvSpPr>
              <p:spPr>
                <a:xfrm>
                  <a:off x="28575" y="0"/>
                  <a:ext cx="314325" cy="323850"/>
                </a:xfrm>
                <a:prstGeom prst="ellipse">
                  <a:avLst/>
                </a:prstGeom>
                <a:solidFill>
                  <a:srgbClr val="E8EEF8"/>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7" name="Text Box 370"/>
                <p:cNvSpPr txBox="1"/>
                <p:nvPr/>
              </p:nvSpPr>
              <p:spPr>
                <a:xfrm>
                  <a:off x="-8467" y="-6351"/>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Q1</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grpSp>
    </p:spTree>
    <p:extLst>
      <p:ext uri="{BB962C8B-B14F-4D97-AF65-F5344CB8AC3E}">
        <p14:creationId xmlns:p14="http://schemas.microsoft.com/office/powerpoint/2010/main" val="3826141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28"/>
                                        </p:tgtEl>
                                        <p:attrNameLst>
                                          <p:attrName>style.visibility</p:attrName>
                                        </p:attrNameLst>
                                      </p:cBhvr>
                                      <p:to>
                                        <p:strVal val="visible"/>
                                      </p:to>
                                    </p:set>
                                    <p:animEffect transition="in" filter="fade">
                                      <p:cBhvr>
                                        <p:cTn id="9" dur="500"/>
                                        <p:tgtEl>
                                          <p:spTgt spid="28"/>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childTnLst>
                                </p:cTn>
                              </p:par>
                              <p:par>
                                <p:cTn id="14" presetID="10" presetClass="entr" presetSubtype="0"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fade">
                                      <p:cBhvr>
                                        <p:cTn id="16" dur="500"/>
                                        <p:tgtEl>
                                          <p:spTgt spid="30"/>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68"/>
                                        </p:tgtEl>
                                        <p:attrNameLst>
                                          <p:attrName>style.visibility</p:attrName>
                                        </p:attrNameLst>
                                      </p:cBhvr>
                                      <p:to>
                                        <p:strVal val="visible"/>
                                      </p:to>
                                    </p:set>
                                    <p:animEffect transition="in" filter="barn(inVertical)">
                                      <p:cBhvr>
                                        <p:cTn id="21" dur="500"/>
                                        <p:tgtEl>
                                          <p:spTgt spid="68"/>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Challenging and refining your Q1</a:t>
            </a:r>
          </a:p>
        </p:txBody>
      </p:sp>
      <p:sp>
        <p:nvSpPr>
          <p:cNvPr id="3" name="Content Placeholder 2"/>
          <p:cNvSpPr>
            <a:spLocks noGrp="1"/>
          </p:cNvSpPr>
          <p:nvPr>
            <p:ph idx="1"/>
          </p:nvPr>
        </p:nvSpPr>
        <p:spPr/>
        <p:txBody>
          <a:bodyPr/>
          <a:lstStyle/>
          <a:p>
            <a:r>
              <a:rPr lang="en-GB" dirty="0"/>
              <a:t>Just as you did for your median</a:t>
            </a:r>
          </a:p>
          <a:p>
            <a:pPr marL="0" indent="0">
              <a:buNone/>
            </a:pPr>
            <a:r>
              <a:rPr lang="en-GB" dirty="0">
                <a:solidFill>
                  <a:srgbClr val="0070C0"/>
                </a:solidFill>
              </a:rPr>
              <a:t>Challenge</a:t>
            </a:r>
          </a:p>
          <a:p>
            <a:r>
              <a:rPr lang="en-GB" dirty="0"/>
              <a:t>Imagine a large prize for correctly guessing whether X will be below Q1 or between Q1 and M</a:t>
            </a:r>
          </a:p>
          <a:p>
            <a:pPr lvl="1"/>
            <a:r>
              <a:rPr lang="en-GB" dirty="0"/>
              <a:t>You lose nothing if you are wrong, or if X is above M</a:t>
            </a:r>
          </a:p>
          <a:p>
            <a:pPr marL="0" indent="0">
              <a:buNone/>
            </a:pPr>
            <a:r>
              <a:rPr lang="en-GB" dirty="0">
                <a:solidFill>
                  <a:srgbClr val="0070C0"/>
                </a:solidFill>
              </a:rPr>
              <a:t>Refine</a:t>
            </a:r>
          </a:p>
          <a:p>
            <a:r>
              <a:rPr lang="en-GB" dirty="0"/>
              <a:t>Consider moving Q1 up until you have a clear preference for “below Q1”</a:t>
            </a:r>
          </a:p>
          <a:p>
            <a:pPr lvl="1"/>
            <a:r>
              <a:rPr lang="en-GB" dirty="0"/>
              <a:t>And down until you clearly prefer “between Q1 and M”</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4</a:t>
            </a:fld>
            <a:endParaRPr lang="en-GB"/>
          </a:p>
        </p:txBody>
      </p:sp>
    </p:spTree>
    <p:extLst>
      <p:ext uri="{BB962C8B-B14F-4D97-AF65-F5344CB8AC3E}">
        <p14:creationId xmlns:p14="http://schemas.microsoft.com/office/powerpoint/2010/main" val="4091315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Upper quartile Q3</a:t>
            </a:r>
          </a:p>
        </p:txBody>
      </p:sp>
      <p:sp>
        <p:nvSpPr>
          <p:cNvPr id="3" name="Content Placeholder 2"/>
          <p:cNvSpPr>
            <a:spLocks noGrp="1"/>
          </p:cNvSpPr>
          <p:nvPr>
            <p:ph idx="1"/>
          </p:nvPr>
        </p:nvSpPr>
        <p:spPr/>
        <p:txBody>
          <a:bodyPr>
            <a:normAutofit/>
          </a:bodyPr>
          <a:lstStyle/>
          <a:p>
            <a:r>
              <a:rPr lang="en-GB" dirty="0"/>
              <a:t>You are now asked to write down your </a:t>
            </a:r>
            <a:r>
              <a:rPr lang="en-GB" i="1" dirty="0"/>
              <a:t>upper quartile </a:t>
            </a:r>
            <a:r>
              <a:rPr lang="en-GB" dirty="0"/>
              <a:t>for X</a:t>
            </a:r>
          </a:p>
          <a:p>
            <a:pPr marL="0" indent="0">
              <a:buNone/>
            </a:pPr>
            <a:r>
              <a:rPr lang="en-GB" dirty="0">
                <a:solidFill>
                  <a:srgbClr val="0070C0"/>
                </a:solidFill>
              </a:rPr>
              <a:t>Upper quartile Q3</a:t>
            </a:r>
          </a:p>
          <a:p>
            <a:r>
              <a:rPr lang="en-GB" dirty="0"/>
              <a:t>You should judge it to be </a:t>
            </a:r>
            <a:r>
              <a:rPr lang="en-GB" dirty="0">
                <a:solidFill>
                  <a:srgbClr val="0070C0"/>
                </a:solidFill>
              </a:rPr>
              <a:t>equally likely </a:t>
            </a:r>
            <a:r>
              <a:rPr lang="en-GB" dirty="0"/>
              <a:t>that the true value of X is between M and Q3 or above Q3</a:t>
            </a:r>
          </a:p>
          <a:p>
            <a:pPr lvl="1"/>
            <a:r>
              <a:rPr lang="en-GB" dirty="0"/>
              <a:t>Q1 should of course be between your M and U, but it should be closer to M</a:t>
            </a:r>
          </a:p>
          <a:p>
            <a:pPr lvl="2"/>
            <a:r>
              <a:rPr lang="en-GB" dirty="0"/>
              <a:t>Unless your knowledge about X is unusual</a:t>
            </a:r>
          </a:p>
          <a:p>
            <a:pPr lvl="1"/>
            <a:r>
              <a:rPr lang="en-GB" dirty="0"/>
              <a:t>X is likely to be closer to M than to U</a:t>
            </a:r>
          </a:p>
          <a:p>
            <a:pPr lvl="2"/>
            <a:r>
              <a:rPr lang="en-GB" dirty="0"/>
              <a:t>Values of X near U are only just plausible</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5</a:t>
            </a:fld>
            <a:endParaRPr lang="en-GB"/>
          </a:p>
        </p:txBody>
      </p:sp>
    </p:spTree>
    <p:extLst>
      <p:ext uri="{BB962C8B-B14F-4D97-AF65-F5344CB8AC3E}">
        <p14:creationId xmlns:p14="http://schemas.microsoft.com/office/powerpoint/2010/main" val="2496432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Placement of Q3 – examples</a:t>
            </a:r>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GB" dirty="0"/>
              <a:t>X is a bit more likely to be closer to M than to U</a:t>
            </a:r>
          </a:p>
          <a:p>
            <a:pPr marL="514350" indent="-514350">
              <a:buFont typeface="+mj-lt"/>
              <a:buAutoNum type="arabicPeriod"/>
            </a:pPr>
            <a:endParaRPr lang="en-GB" sz="1400" dirty="0"/>
          </a:p>
          <a:p>
            <a:pPr marL="514350" indent="-514350">
              <a:buFont typeface="+mj-lt"/>
              <a:buAutoNum type="arabicPeriod"/>
            </a:pPr>
            <a:endParaRPr lang="en-GB" dirty="0"/>
          </a:p>
          <a:p>
            <a:pPr marL="514350" indent="-514350">
              <a:buFont typeface="+mj-lt"/>
              <a:buAutoNum type="arabicPeriod"/>
            </a:pPr>
            <a:r>
              <a:rPr lang="en-GB" dirty="0"/>
              <a:t>X is much more likely to be near M</a:t>
            </a:r>
          </a:p>
          <a:p>
            <a:pPr marL="514350" indent="-514350">
              <a:buFont typeface="+mj-lt"/>
              <a:buAutoNum type="arabicPeriod"/>
            </a:pPr>
            <a:endParaRPr lang="en-GB" dirty="0"/>
          </a:p>
          <a:p>
            <a:pPr marL="514350" indent="-514350">
              <a:buFont typeface="+mj-lt"/>
              <a:buAutoNum type="arabicPeriod"/>
            </a:pPr>
            <a:endParaRPr lang="en-GB" dirty="0"/>
          </a:p>
          <a:p>
            <a:pPr marL="514350" indent="-514350">
              <a:buFont typeface="+mj-lt"/>
              <a:buAutoNum type="arabicPeriod"/>
            </a:pPr>
            <a:endParaRPr lang="en-GB" sz="1000" dirty="0"/>
          </a:p>
          <a:p>
            <a:pPr marL="514350" indent="-514350">
              <a:buFont typeface="+mj-lt"/>
              <a:buAutoNum type="arabicPeriod"/>
            </a:pPr>
            <a:endParaRPr lang="en-GB" dirty="0"/>
          </a:p>
          <a:p>
            <a:pPr marL="0" indent="0">
              <a:buNone/>
            </a:pPr>
            <a:r>
              <a:rPr lang="en-GB" dirty="0"/>
              <a:t>Think carefully, write down your upper quartile Q3</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6</a:t>
            </a:fld>
            <a:endParaRPr lang="en-GB"/>
          </a:p>
        </p:txBody>
      </p:sp>
      <p:sp>
        <p:nvSpPr>
          <p:cNvPr id="62" name="Rounded Rectangle 61"/>
          <p:cNvSpPr/>
          <p:nvPr/>
        </p:nvSpPr>
        <p:spPr>
          <a:xfrm>
            <a:off x="1198178" y="4684227"/>
            <a:ext cx="6585085" cy="685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You should judge that X is </a:t>
            </a:r>
            <a:r>
              <a:rPr lang="en-GB" b="1" u="sng" dirty="0"/>
              <a:t>equally likely</a:t>
            </a:r>
            <a:r>
              <a:rPr lang="en-GB" b="1" dirty="0"/>
              <a:t> </a:t>
            </a:r>
            <a:r>
              <a:rPr lang="en-GB" dirty="0"/>
              <a:t>to be in the light purple region (</a:t>
            </a:r>
            <a:r>
              <a:rPr lang="en-GB" b="1" u="sng" dirty="0"/>
              <a:t>above Q3</a:t>
            </a:r>
            <a:r>
              <a:rPr lang="en-GB" dirty="0"/>
              <a:t>) or in the dark purple region (</a:t>
            </a:r>
            <a:r>
              <a:rPr lang="en-GB" b="1" u="sng" dirty="0"/>
              <a:t>between M and Q3</a:t>
            </a:r>
            <a:r>
              <a:rPr lang="en-GB" dirty="0"/>
              <a:t>)</a:t>
            </a:r>
          </a:p>
        </p:txBody>
      </p:sp>
      <p:grpSp>
        <p:nvGrpSpPr>
          <p:cNvPr id="27" name="Group 26"/>
          <p:cNvGrpSpPr/>
          <p:nvPr/>
        </p:nvGrpSpPr>
        <p:grpSpPr>
          <a:xfrm>
            <a:off x="931722" y="2392097"/>
            <a:ext cx="7162796" cy="623262"/>
            <a:chOff x="931722" y="2392097"/>
            <a:chExt cx="7162796" cy="623262"/>
          </a:xfrm>
        </p:grpSpPr>
        <p:grpSp>
          <p:nvGrpSpPr>
            <p:cNvPr id="69" name="Group 68"/>
            <p:cNvGrpSpPr/>
            <p:nvPr/>
          </p:nvGrpSpPr>
          <p:grpSpPr>
            <a:xfrm>
              <a:off x="931722" y="2392097"/>
              <a:ext cx="7162796" cy="623262"/>
              <a:chOff x="931722" y="2553467"/>
              <a:chExt cx="7162796" cy="623262"/>
            </a:xfrm>
          </p:grpSpPr>
          <p:grpSp>
            <p:nvGrpSpPr>
              <p:cNvPr id="7" name="Group 6"/>
              <p:cNvGrpSpPr/>
              <p:nvPr/>
            </p:nvGrpSpPr>
            <p:grpSpPr>
              <a:xfrm>
                <a:off x="931722" y="2561936"/>
                <a:ext cx="7162796" cy="614793"/>
                <a:chOff x="931722" y="2815936"/>
                <a:chExt cx="7162796" cy="614793"/>
              </a:xfrm>
            </p:grpSpPr>
            <p:cxnSp>
              <p:nvCxnSpPr>
                <p:cNvPr id="8" name="Straight Connector 7"/>
                <p:cNvCxnSpPr/>
                <p:nvPr/>
              </p:nvCxnSpPr>
              <p:spPr>
                <a:xfrm>
                  <a:off x="1714500" y="2847109"/>
                  <a:ext cx="5337461"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931722" y="2815936"/>
                  <a:ext cx="7162796" cy="614793"/>
                  <a:chOff x="931722" y="2815936"/>
                  <a:chExt cx="7162796" cy="614793"/>
                </a:xfrm>
              </p:grpSpPr>
              <p:grpSp>
                <p:nvGrpSpPr>
                  <p:cNvPr id="10" name="Group 9"/>
                  <p:cNvGrpSpPr/>
                  <p:nvPr/>
                </p:nvGrpSpPr>
                <p:grpSpPr>
                  <a:xfrm>
                    <a:off x="1278082" y="2815936"/>
                    <a:ext cx="6431973" cy="614793"/>
                    <a:chOff x="1278082" y="2815936"/>
                    <a:chExt cx="6431973" cy="614793"/>
                  </a:xfrm>
                </p:grpSpPr>
                <p:grpSp>
                  <p:nvGrpSpPr>
                    <p:cNvPr id="16" name="Group 15"/>
                    <p:cNvGrpSpPr/>
                    <p:nvPr/>
                  </p:nvGrpSpPr>
                  <p:grpSpPr>
                    <a:xfrm>
                      <a:off x="1278082" y="2815936"/>
                      <a:ext cx="6431973" cy="235526"/>
                      <a:chOff x="1278082" y="2815936"/>
                      <a:chExt cx="6431973" cy="235526"/>
                    </a:xfrm>
                  </p:grpSpPr>
                  <p:cxnSp>
                    <p:nvCxnSpPr>
                      <p:cNvPr id="23" name="Straight Connector 22"/>
                      <p:cNvCxnSpPr/>
                      <p:nvPr/>
                    </p:nvCxnSpPr>
                    <p:spPr>
                      <a:xfrm>
                        <a:off x="1278082" y="2940627"/>
                        <a:ext cx="643197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714500" y="2815936"/>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7051961" y="2822862"/>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6899996" y="3106879"/>
                      <a:ext cx="314325" cy="323850"/>
                      <a:chOff x="6899996" y="3106879"/>
                      <a:chExt cx="314325" cy="323850"/>
                    </a:xfrm>
                  </p:grpSpPr>
                  <p:sp>
                    <p:nvSpPr>
                      <p:cNvPr id="19" name="Oval 18"/>
                      <p:cNvSpPr/>
                      <p:nvPr/>
                    </p:nvSpPr>
                    <p:spPr>
                      <a:xfrm>
                        <a:off x="6899996" y="3106879"/>
                        <a:ext cx="314325" cy="323850"/>
                      </a:xfrm>
                      <a:prstGeom prst="ellipse">
                        <a:avLst/>
                      </a:prstGeom>
                      <a:solidFill>
                        <a:schemeClr val="tx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0" name="Text Box 256"/>
                      <p:cNvSpPr txBox="1"/>
                      <p:nvPr/>
                    </p:nvSpPr>
                    <p:spPr>
                      <a:xfrm>
                        <a:off x="6919046" y="3125063"/>
                        <a:ext cx="295275" cy="29354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U</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grpSp>
                <p:nvGrpSpPr>
                  <p:cNvPr id="11" name="Group 10"/>
                  <p:cNvGrpSpPr/>
                  <p:nvPr/>
                </p:nvGrpSpPr>
                <p:grpSpPr>
                  <a:xfrm>
                    <a:off x="931722" y="2843644"/>
                    <a:ext cx="7162796" cy="3465"/>
                    <a:chOff x="931722" y="2843644"/>
                    <a:chExt cx="7162796" cy="3465"/>
                  </a:xfrm>
                </p:grpSpPr>
                <p:cxnSp>
                  <p:nvCxnSpPr>
                    <p:cNvPr id="12" name="Straight Connector 11"/>
                    <p:cNvCxnSpPr/>
                    <p:nvPr/>
                  </p:nvCxnSpPr>
                  <p:spPr>
                    <a:xfrm>
                      <a:off x="7051961" y="2847109"/>
                      <a:ext cx="65809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741228" y="2847109"/>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278082" y="2843644"/>
                      <a:ext cx="432958"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931722" y="2843644"/>
                      <a:ext cx="353290" cy="0"/>
                    </a:xfrm>
                    <a:prstGeom prst="line">
                      <a:avLst/>
                    </a:prstGeom>
                    <a:ln w="57150">
                      <a:solidFill>
                        <a:srgbClr val="00B050"/>
                      </a:solidFill>
                      <a:prstDash val="sysDot"/>
                    </a:ln>
                  </p:spPr>
                  <p:style>
                    <a:lnRef idx="1">
                      <a:schemeClr val="accent1"/>
                    </a:lnRef>
                    <a:fillRef idx="0">
                      <a:schemeClr val="accent1"/>
                    </a:fillRef>
                    <a:effectRef idx="0">
                      <a:schemeClr val="accent1"/>
                    </a:effectRef>
                    <a:fontRef idx="minor">
                      <a:schemeClr val="tx1"/>
                    </a:fontRef>
                  </p:style>
                </p:cxnSp>
              </p:grpSp>
            </p:grpSp>
          </p:grpSp>
          <p:grpSp>
            <p:nvGrpSpPr>
              <p:cNvPr id="37" name="Group 36"/>
              <p:cNvGrpSpPr/>
              <p:nvPr/>
            </p:nvGrpSpPr>
            <p:grpSpPr>
              <a:xfrm>
                <a:off x="1560915" y="2553467"/>
                <a:ext cx="2397256" cy="623262"/>
                <a:chOff x="1560915" y="2553467"/>
                <a:chExt cx="2397256" cy="623262"/>
              </a:xfrm>
            </p:grpSpPr>
            <p:grpSp>
              <p:nvGrpSpPr>
                <p:cNvPr id="33" name="Group 32"/>
                <p:cNvGrpSpPr/>
                <p:nvPr/>
              </p:nvGrpSpPr>
              <p:grpSpPr>
                <a:xfrm>
                  <a:off x="1560915" y="2852879"/>
                  <a:ext cx="438150" cy="323850"/>
                  <a:chOff x="-2250143" y="0"/>
                  <a:chExt cx="438150" cy="323850"/>
                </a:xfrm>
              </p:grpSpPr>
              <p:sp>
                <p:nvSpPr>
                  <p:cNvPr id="34" name="Oval 33"/>
                  <p:cNvSpPr/>
                  <p:nvPr/>
                </p:nvSpPr>
                <p:spPr>
                  <a:xfrm>
                    <a:off x="-2250143" y="0"/>
                    <a:ext cx="314325" cy="323850"/>
                  </a:xfrm>
                  <a:prstGeom prst="ellipse">
                    <a:avLst/>
                  </a:prstGeom>
                  <a:solidFill>
                    <a:srgbClr val="D0DB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5" name="Text Box 192"/>
                  <p:cNvSpPr txBox="1"/>
                  <p:nvPr/>
                </p:nvSpPr>
                <p:spPr>
                  <a:xfrm>
                    <a:off x="-2240618" y="19050"/>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M</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cxnSp>
              <p:nvCxnSpPr>
                <p:cNvPr id="36" name="Straight Connector 35"/>
                <p:cNvCxnSpPr/>
                <p:nvPr/>
              </p:nvCxnSpPr>
              <p:spPr>
                <a:xfrm>
                  <a:off x="3958171" y="2553467"/>
                  <a:ext cx="0" cy="228600"/>
                </a:xfrm>
                <a:prstGeom prst="line">
                  <a:avLst/>
                </a:prstGeom>
              </p:spPr>
              <p:style>
                <a:lnRef idx="1">
                  <a:schemeClr val="accent1"/>
                </a:lnRef>
                <a:fillRef idx="0">
                  <a:schemeClr val="accent1"/>
                </a:fillRef>
                <a:effectRef idx="0">
                  <a:schemeClr val="accent1"/>
                </a:effectRef>
                <a:fontRef idx="minor">
                  <a:schemeClr val="tx1"/>
                </a:fontRef>
              </p:style>
            </p:cxnSp>
          </p:grpSp>
          <p:cxnSp>
            <p:nvCxnSpPr>
              <p:cNvPr id="41" name="Straight Connector 40"/>
              <p:cNvCxnSpPr/>
              <p:nvPr/>
            </p:nvCxnSpPr>
            <p:spPr>
              <a:xfrm>
                <a:off x="3958171" y="2589644"/>
                <a:ext cx="3093790" cy="0"/>
              </a:xfrm>
              <a:prstGeom prst="line">
                <a:avLst/>
              </a:prstGeom>
              <a:ln w="57150">
                <a:solidFill>
                  <a:srgbClr val="CBA9E5"/>
                </a:solidFill>
              </a:ln>
            </p:spPr>
            <p:style>
              <a:lnRef idx="1">
                <a:schemeClr val="accent1"/>
              </a:lnRef>
              <a:fillRef idx="0">
                <a:schemeClr val="accent1"/>
              </a:fillRef>
              <a:effectRef idx="0">
                <a:schemeClr val="accent1"/>
              </a:effectRef>
              <a:fontRef idx="minor">
                <a:schemeClr val="tx1"/>
              </a:fontRef>
            </p:style>
          </p:cxnSp>
        </p:grpSp>
        <p:grpSp>
          <p:nvGrpSpPr>
            <p:cNvPr id="72" name="Group 71"/>
            <p:cNvGrpSpPr/>
            <p:nvPr/>
          </p:nvGrpSpPr>
          <p:grpSpPr>
            <a:xfrm>
              <a:off x="3788663" y="2685313"/>
              <a:ext cx="428625" cy="323850"/>
              <a:chOff x="4357687" y="2759075"/>
              <a:chExt cx="428625" cy="323850"/>
            </a:xfrm>
          </p:grpSpPr>
          <p:sp>
            <p:nvSpPr>
              <p:cNvPr id="73" name="Oval 72"/>
              <p:cNvSpPr/>
              <p:nvPr/>
            </p:nvSpPr>
            <p:spPr>
              <a:xfrm>
                <a:off x="4376737" y="2759075"/>
                <a:ext cx="314325" cy="323850"/>
              </a:xfrm>
              <a:prstGeom prst="ellipse">
                <a:avLst/>
              </a:prstGeom>
              <a:solidFill>
                <a:srgbClr val="9FC9E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4" name="Text Box 379"/>
              <p:cNvSpPr txBox="1"/>
              <p:nvPr/>
            </p:nvSpPr>
            <p:spPr>
              <a:xfrm>
                <a:off x="4357687" y="2770655"/>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Q3</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grpSp>
        <p:nvGrpSpPr>
          <p:cNvPr id="28" name="Group 27"/>
          <p:cNvGrpSpPr/>
          <p:nvPr/>
        </p:nvGrpSpPr>
        <p:grpSpPr>
          <a:xfrm>
            <a:off x="931718" y="3825959"/>
            <a:ext cx="7162796" cy="637997"/>
            <a:chOff x="931718" y="3825959"/>
            <a:chExt cx="7162796" cy="637997"/>
          </a:xfrm>
        </p:grpSpPr>
        <p:grpSp>
          <p:nvGrpSpPr>
            <p:cNvPr id="70" name="Group 69"/>
            <p:cNvGrpSpPr/>
            <p:nvPr/>
          </p:nvGrpSpPr>
          <p:grpSpPr>
            <a:xfrm>
              <a:off x="931718" y="3825959"/>
              <a:ext cx="7162796" cy="631727"/>
              <a:chOff x="931718" y="3933536"/>
              <a:chExt cx="7162796" cy="631727"/>
            </a:xfrm>
          </p:grpSpPr>
          <p:grpSp>
            <p:nvGrpSpPr>
              <p:cNvPr id="42" name="Group 41"/>
              <p:cNvGrpSpPr/>
              <p:nvPr/>
            </p:nvGrpSpPr>
            <p:grpSpPr>
              <a:xfrm>
                <a:off x="931718" y="3950470"/>
                <a:ext cx="7162796" cy="614793"/>
                <a:chOff x="931722" y="2815936"/>
                <a:chExt cx="7162796" cy="614793"/>
              </a:xfrm>
            </p:grpSpPr>
            <p:cxnSp>
              <p:nvCxnSpPr>
                <p:cNvPr id="43" name="Straight Connector 42"/>
                <p:cNvCxnSpPr/>
                <p:nvPr/>
              </p:nvCxnSpPr>
              <p:spPr>
                <a:xfrm>
                  <a:off x="1714500" y="2847109"/>
                  <a:ext cx="5337461"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grpSp>
              <p:nvGrpSpPr>
                <p:cNvPr id="44" name="Group 43"/>
                <p:cNvGrpSpPr/>
                <p:nvPr/>
              </p:nvGrpSpPr>
              <p:grpSpPr>
                <a:xfrm>
                  <a:off x="931722" y="2815936"/>
                  <a:ext cx="7162796" cy="614793"/>
                  <a:chOff x="931722" y="2815936"/>
                  <a:chExt cx="7162796" cy="614793"/>
                </a:xfrm>
              </p:grpSpPr>
              <p:grpSp>
                <p:nvGrpSpPr>
                  <p:cNvPr id="45" name="Group 44"/>
                  <p:cNvGrpSpPr/>
                  <p:nvPr/>
                </p:nvGrpSpPr>
                <p:grpSpPr>
                  <a:xfrm>
                    <a:off x="1278082" y="2815936"/>
                    <a:ext cx="6431973" cy="614793"/>
                    <a:chOff x="1278082" y="2815936"/>
                    <a:chExt cx="6431973" cy="614793"/>
                  </a:xfrm>
                </p:grpSpPr>
                <p:grpSp>
                  <p:nvGrpSpPr>
                    <p:cNvPr id="51" name="Group 50"/>
                    <p:cNvGrpSpPr/>
                    <p:nvPr/>
                  </p:nvGrpSpPr>
                  <p:grpSpPr>
                    <a:xfrm>
                      <a:off x="1278082" y="2815936"/>
                      <a:ext cx="6431973" cy="235526"/>
                      <a:chOff x="1278082" y="2815936"/>
                      <a:chExt cx="6431973" cy="235526"/>
                    </a:xfrm>
                  </p:grpSpPr>
                  <p:cxnSp>
                    <p:nvCxnSpPr>
                      <p:cNvPr id="58" name="Straight Connector 57"/>
                      <p:cNvCxnSpPr/>
                      <p:nvPr/>
                    </p:nvCxnSpPr>
                    <p:spPr>
                      <a:xfrm>
                        <a:off x="1278082" y="2940627"/>
                        <a:ext cx="643197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1714500" y="2815936"/>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7051961" y="2822862"/>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53" name="Group 52"/>
                    <p:cNvGrpSpPr/>
                    <p:nvPr/>
                  </p:nvGrpSpPr>
                  <p:grpSpPr>
                    <a:xfrm>
                      <a:off x="6899996" y="3106879"/>
                      <a:ext cx="314325" cy="323850"/>
                      <a:chOff x="6899996" y="3106879"/>
                      <a:chExt cx="314325" cy="323850"/>
                    </a:xfrm>
                  </p:grpSpPr>
                  <p:sp>
                    <p:nvSpPr>
                      <p:cNvPr id="54" name="Oval 53"/>
                      <p:cNvSpPr/>
                      <p:nvPr/>
                    </p:nvSpPr>
                    <p:spPr>
                      <a:xfrm>
                        <a:off x="6899996" y="3106879"/>
                        <a:ext cx="314325" cy="323850"/>
                      </a:xfrm>
                      <a:prstGeom prst="ellipse">
                        <a:avLst/>
                      </a:prstGeom>
                      <a:solidFill>
                        <a:schemeClr val="tx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55" name="Text Box 256"/>
                      <p:cNvSpPr txBox="1"/>
                      <p:nvPr/>
                    </p:nvSpPr>
                    <p:spPr>
                      <a:xfrm>
                        <a:off x="6919046" y="3125063"/>
                        <a:ext cx="295275" cy="29354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U</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grpSp>
                <p:nvGrpSpPr>
                  <p:cNvPr id="46" name="Group 45"/>
                  <p:cNvGrpSpPr/>
                  <p:nvPr/>
                </p:nvGrpSpPr>
                <p:grpSpPr>
                  <a:xfrm>
                    <a:off x="931722" y="2843644"/>
                    <a:ext cx="7162796" cy="3465"/>
                    <a:chOff x="931722" y="2843644"/>
                    <a:chExt cx="7162796" cy="3465"/>
                  </a:xfrm>
                </p:grpSpPr>
                <p:cxnSp>
                  <p:nvCxnSpPr>
                    <p:cNvPr id="47" name="Straight Connector 46"/>
                    <p:cNvCxnSpPr/>
                    <p:nvPr/>
                  </p:nvCxnSpPr>
                  <p:spPr>
                    <a:xfrm>
                      <a:off x="7051961" y="2847109"/>
                      <a:ext cx="65809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7741228" y="2847109"/>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1278082" y="2843644"/>
                      <a:ext cx="432958"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a:off x="931722" y="2843644"/>
                      <a:ext cx="353290" cy="0"/>
                    </a:xfrm>
                    <a:prstGeom prst="line">
                      <a:avLst/>
                    </a:prstGeom>
                    <a:ln w="57150">
                      <a:solidFill>
                        <a:srgbClr val="00B050"/>
                      </a:solidFill>
                      <a:prstDash val="sysDot"/>
                    </a:ln>
                  </p:spPr>
                  <p:style>
                    <a:lnRef idx="1">
                      <a:schemeClr val="accent1"/>
                    </a:lnRef>
                    <a:fillRef idx="0">
                      <a:schemeClr val="accent1"/>
                    </a:fillRef>
                    <a:effectRef idx="0">
                      <a:schemeClr val="accent1"/>
                    </a:effectRef>
                    <a:fontRef idx="minor">
                      <a:schemeClr val="tx1"/>
                    </a:fontRef>
                  </p:style>
                </p:cxnSp>
              </p:grpSp>
            </p:grpSp>
          </p:grpSp>
          <p:cxnSp>
            <p:nvCxnSpPr>
              <p:cNvPr id="61" name="Straight Connector 60"/>
              <p:cNvCxnSpPr/>
              <p:nvPr/>
            </p:nvCxnSpPr>
            <p:spPr>
              <a:xfrm>
                <a:off x="2788024" y="3978183"/>
                <a:ext cx="4272402" cy="0"/>
              </a:xfrm>
              <a:prstGeom prst="line">
                <a:avLst/>
              </a:prstGeom>
              <a:ln w="57150">
                <a:solidFill>
                  <a:srgbClr val="C9A6E4"/>
                </a:solidFill>
              </a:ln>
            </p:spPr>
            <p:style>
              <a:lnRef idx="1">
                <a:schemeClr val="accent1"/>
              </a:lnRef>
              <a:fillRef idx="0">
                <a:schemeClr val="accent1"/>
              </a:fillRef>
              <a:effectRef idx="0">
                <a:schemeClr val="accent1"/>
              </a:effectRef>
              <a:fontRef idx="minor">
                <a:schemeClr val="tx1"/>
              </a:fontRef>
            </p:style>
          </p:cxnSp>
          <p:grpSp>
            <p:nvGrpSpPr>
              <p:cNvPr id="63" name="Group 62"/>
              <p:cNvGrpSpPr/>
              <p:nvPr/>
            </p:nvGrpSpPr>
            <p:grpSpPr>
              <a:xfrm>
                <a:off x="1558932" y="3933536"/>
                <a:ext cx="1213915" cy="623262"/>
                <a:chOff x="-456144" y="2553467"/>
                <a:chExt cx="1213915" cy="623262"/>
              </a:xfrm>
            </p:grpSpPr>
            <p:grpSp>
              <p:nvGrpSpPr>
                <p:cNvPr id="64" name="Group 63"/>
                <p:cNvGrpSpPr/>
                <p:nvPr/>
              </p:nvGrpSpPr>
              <p:grpSpPr>
                <a:xfrm>
                  <a:off x="-456144" y="2852879"/>
                  <a:ext cx="438150" cy="323850"/>
                  <a:chOff x="-4267202" y="0"/>
                  <a:chExt cx="438150" cy="323850"/>
                </a:xfrm>
              </p:grpSpPr>
              <p:sp>
                <p:nvSpPr>
                  <p:cNvPr id="66" name="Oval 65"/>
                  <p:cNvSpPr/>
                  <p:nvPr/>
                </p:nvSpPr>
                <p:spPr>
                  <a:xfrm>
                    <a:off x="-4267202" y="0"/>
                    <a:ext cx="314325" cy="323850"/>
                  </a:xfrm>
                  <a:prstGeom prst="ellipse">
                    <a:avLst/>
                  </a:prstGeom>
                  <a:solidFill>
                    <a:srgbClr val="D0DB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7" name="Text Box 192"/>
                  <p:cNvSpPr txBox="1"/>
                  <p:nvPr/>
                </p:nvSpPr>
                <p:spPr>
                  <a:xfrm>
                    <a:off x="-4257677" y="19050"/>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M</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cxnSp>
              <p:nvCxnSpPr>
                <p:cNvPr id="65" name="Straight Connector 64"/>
                <p:cNvCxnSpPr/>
                <p:nvPr/>
              </p:nvCxnSpPr>
              <p:spPr>
                <a:xfrm>
                  <a:off x="757771" y="2553467"/>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grpSp>
          <p:nvGrpSpPr>
            <p:cNvPr id="75" name="Group 74"/>
            <p:cNvGrpSpPr/>
            <p:nvPr/>
          </p:nvGrpSpPr>
          <p:grpSpPr>
            <a:xfrm>
              <a:off x="2600325" y="4140106"/>
              <a:ext cx="428625" cy="323850"/>
              <a:chOff x="4357687" y="2759075"/>
              <a:chExt cx="428625" cy="323850"/>
            </a:xfrm>
          </p:grpSpPr>
          <p:sp>
            <p:nvSpPr>
              <p:cNvPr id="76" name="Oval 75"/>
              <p:cNvSpPr/>
              <p:nvPr/>
            </p:nvSpPr>
            <p:spPr>
              <a:xfrm>
                <a:off x="4376737" y="2759075"/>
                <a:ext cx="314325" cy="323850"/>
              </a:xfrm>
              <a:prstGeom prst="ellipse">
                <a:avLst/>
              </a:prstGeom>
              <a:solidFill>
                <a:srgbClr val="9FC9E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7" name="Text Box 379"/>
              <p:cNvSpPr txBox="1"/>
              <p:nvPr/>
            </p:nvSpPr>
            <p:spPr>
              <a:xfrm>
                <a:off x="4357687" y="2770655"/>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Q3</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spTree>
    <p:extLst>
      <p:ext uri="{BB962C8B-B14F-4D97-AF65-F5344CB8AC3E}">
        <p14:creationId xmlns:p14="http://schemas.microsoft.com/office/powerpoint/2010/main" val="1575364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animEffect transition="in" filter="fade">
                                      <p:cBhvr>
                                        <p:cTn id="9" dur="500"/>
                                        <p:tgtEl>
                                          <p:spTgt spid="27"/>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childTnLst>
                                </p:cTn>
                              </p:par>
                              <p:par>
                                <p:cTn id="14" presetID="10" presetClass="entr" presetSubtype="0"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barn(inVertical)">
                                      <p:cBhvr>
                                        <p:cTn id="21" dur="500"/>
                                        <p:tgtEl>
                                          <p:spTgt spid="62"/>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Challenging and refining your Q3</a:t>
            </a:r>
          </a:p>
        </p:txBody>
      </p:sp>
      <p:sp>
        <p:nvSpPr>
          <p:cNvPr id="3" name="Content Placeholder 2"/>
          <p:cNvSpPr>
            <a:spLocks noGrp="1"/>
          </p:cNvSpPr>
          <p:nvPr>
            <p:ph idx="1"/>
          </p:nvPr>
        </p:nvSpPr>
        <p:spPr/>
        <p:txBody>
          <a:bodyPr/>
          <a:lstStyle/>
          <a:p>
            <a:r>
              <a:rPr lang="en-GB" dirty="0"/>
              <a:t>Just as you did for your median and Q1</a:t>
            </a:r>
          </a:p>
          <a:p>
            <a:pPr marL="0" indent="0">
              <a:buNone/>
            </a:pPr>
            <a:r>
              <a:rPr lang="en-GB" dirty="0">
                <a:solidFill>
                  <a:srgbClr val="0070C0"/>
                </a:solidFill>
              </a:rPr>
              <a:t>Challenge</a:t>
            </a:r>
          </a:p>
          <a:p>
            <a:r>
              <a:rPr lang="en-GB" dirty="0"/>
              <a:t>Imagine a large prize for correctly guessing whether X will be between M and Q3 or above Q3</a:t>
            </a:r>
          </a:p>
          <a:p>
            <a:pPr lvl="1"/>
            <a:r>
              <a:rPr lang="en-GB" dirty="0"/>
              <a:t>You lose nothing if you are wrong, or if X is below M</a:t>
            </a:r>
          </a:p>
          <a:p>
            <a:pPr marL="0" indent="0">
              <a:buNone/>
            </a:pPr>
            <a:r>
              <a:rPr lang="en-GB" dirty="0">
                <a:solidFill>
                  <a:srgbClr val="0070C0"/>
                </a:solidFill>
              </a:rPr>
              <a:t>Refine</a:t>
            </a:r>
          </a:p>
          <a:p>
            <a:r>
              <a:rPr lang="en-GB" dirty="0"/>
              <a:t>Consider moving Q3 down until you have a clear preference for “above Q3”</a:t>
            </a:r>
          </a:p>
          <a:p>
            <a:pPr lvl="1"/>
            <a:r>
              <a:rPr lang="en-GB" dirty="0"/>
              <a:t>And up until you clearly prefer “between M and Q3”</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7</a:t>
            </a:fld>
            <a:endParaRPr lang="en-GB"/>
          </a:p>
        </p:txBody>
      </p:sp>
    </p:spTree>
    <p:extLst>
      <p:ext uri="{BB962C8B-B14F-4D97-AF65-F5344CB8AC3E}">
        <p14:creationId xmlns:p14="http://schemas.microsoft.com/office/powerpoint/2010/main" val="63610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Finally</a:t>
            </a:r>
          </a:p>
        </p:txBody>
      </p:sp>
      <p:sp>
        <p:nvSpPr>
          <p:cNvPr id="3" name="Content Placeholder 2"/>
          <p:cNvSpPr>
            <a:spLocks noGrp="1"/>
          </p:cNvSpPr>
          <p:nvPr>
            <p:ph idx="1"/>
          </p:nvPr>
        </p:nvSpPr>
        <p:spPr/>
        <p:txBody>
          <a:bodyPr>
            <a:normAutofit fontScale="92500" lnSpcReduction="10000"/>
          </a:bodyPr>
          <a:lstStyle/>
          <a:p>
            <a:r>
              <a:rPr lang="en-GB" dirty="0"/>
              <a:t>You have specified your uncertainty about X through 5 numbers:</a:t>
            </a:r>
          </a:p>
          <a:p>
            <a:pPr marL="0" indent="0">
              <a:buNone/>
            </a:pPr>
            <a:endParaRPr lang="en-GB" dirty="0"/>
          </a:p>
          <a:p>
            <a:pPr marL="0" indent="0">
              <a:buNone/>
            </a:pPr>
            <a:endParaRPr lang="en-GB" dirty="0"/>
          </a:p>
          <a:p>
            <a:r>
              <a:rPr lang="en-GB" dirty="0"/>
              <a:t>This is based on the evidence, together with your own experience and judgement</a:t>
            </a:r>
          </a:p>
          <a:p>
            <a:r>
              <a:rPr lang="en-GB" dirty="0"/>
              <a:t>Please check</a:t>
            </a:r>
          </a:p>
          <a:p>
            <a:pPr lvl="1"/>
            <a:r>
              <a:rPr lang="en-GB" dirty="0"/>
              <a:t>You have identified </a:t>
            </a:r>
            <a:r>
              <a:rPr lang="en-GB" dirty="0">
                <a:solidFill>
                  <a:srgbClr val="0070C0"/>
                </a:solidFill>
              </a:rPr>
              <a:t>four</a:t>
            </a:r>
            <a:r>
              <a:rPr lang="en-GB" dirty="0"/>
              <a:t> equally likely ranges for X</a:t>
            </a:r>
          </a:p>
          <a:p>
            <a:pPr lvl="1"/>
            <a:r>
              <a:rPr lang="en-GB" dirty="0"/>
              <a:t>You judge that it is equally likely for X to be between Q1 and Q3 or to be outside that range</a:t>
            </a:r>
          </a:p>
          <a:p>
            <a:pPr lvl="1"/>
            <a:r>
              <a:rPr lang="en-GB" dirty="0"/>
              <a:t>The narrowness of your range from Q1 to Q3 indicates the strength of your information </a:t>
            </a:r>
          </a:p>
        </p:txBody>
      </p:sp>
      <p:sp>
        <p:nvSpPr>
          <p:cNvPr id="4" name="Date Placeholder 3"/>
          <p:cNvSpPr>
            <a:spLocks noGrp="1"/>
          </p:cNvSpPr>
          <p:nvPr>
            <p:ph type="dt" sz="half" idx="10"/>
          </p:nvPr>
        </p:nvSpPr>
        <p:spPr/>
        <p:txBody>
          <a:bodyPr/>
          <a:lstStyle/>
          <a:p>
            <a:r>
              <a:rPr lang="en-US"/>
              <a:t>SHELF v3.0</a:t>
            </a:r>
            <a:endParaRPr lang="en-GB"/>
          </a:p>
        </p:txBody>
      </p:sp>
      <p:sp>
        <p:nvSpPr>
          <p:cNvPr id="5" name="Footer Placeholder 4"/>
          <p:cNvSpPr>
            <a:spLocks noGrp="1"/>
          </p:cNvSpPr>
          <p:nvPr>
            <p:ph type="ftr" sz="quarter" idx="11"/>
          </p:nvPr>
        </p:nvSpPr>
        <p:spPr/>
        <p:txBody>
          <a:bodyPr/>
          <a:lstStyle/>
          <a:p>
            <a:r>
              <a:rPr lang="en-GB"/>
              <a:t>Quartiles</a:t>
            </a:r>
          </a:p>
        </p:txBody>
      </p:sp>
      <p:sp>
        <p:nvSpPr>
          <p:cNvPr id="6" name="Slide Number Placeholder 5"/>
          <p:cNvSpPr>
            <a:spLocks noGrp="1"/>
          </p:cNvSpPr>
          <p:nvPr>
            <p:ph type="sldNum" sz="quarter" idx="12"/>
          </p:nvPr>
        </p:nvSpPr>
        <p:spPr/>
        <p:txBody>
          <a:bodyPr/>
          <a:lstStyle/>
          <a:p>
            <a:fld id="{178AC3D4-544A-4A2C-BB5A-5216180ED5CE}" type="slidenum">
              <a:rPr lang="en-GB" smtClean="0"/>
              <a:t>8</a:t>
            </a:fld>
            <a:endParaRPr lang="en-GB"/>
          </a:p>
        </p:txBody>
      </p:sp>
      <p:grpSp>
        <p:nvGrpSpPr>
          <p:cNvPr id="33" name="Group 32"/>
          <p:cNvGrpSpPr/>
          <p:nvPr/>
        </p:nvGrpSpPr>
        <p:grpSpPr>
          <a:xfrm>
            <a:off x="931722" y="2784375"/>
            <a:ext cx="7162796" cy="3465"/>
            <a:chOff x="931722" y="2843644"/>
            <a:chExt cx="7162796" cy="3465"/>
          </a:xfrm>
        </p:grpSpPr>
        <p:cxnSp>
          <p:nvCxnSpPr>
            <p:cNvPr id="25" name="Straight Connector 24"/>
            <p:cNvCxnSpPr/>
            <p:nvPr/>
          </p:nvCxnSpPr>
          <p:spPr>
            <a:xfrm>
              <a:off x="7051961" y="2847109"/>
              <a:ext cx="65809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741228" y="2847109"/>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278082" y="2843644"/>
              <a:ext cx="432958"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931722" y="2843644"/>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grpSp>
      <p:grpSp>
        <p:nvGrpSpPr>
          <p:cNvPr id="42" name="Group 41"/>
          <p:cNvGrpSpPr/>
          <p:nvPr/>
        </p:nvGrpSpPr>
        <p:grpSpPr>
          <a:xfrm>
            <a:off x="1278082" y="2756667"/>
            <a:ext cx="6431973" cy="629515"/>
            <a:chOff x="1278082" y="2815936"/>
            <a:chExt cx="6431973" cy="629515"/>
          </a:xfrm>
        </p:grpSpPr>
        <p:grpSp>
          <p:nvGrpSpPr>
            <p:cNvPr id="9" name="Group 8"/>
            <p:cNvGrpSpPr/>
            <p:nvPr/>
          </p:nvGrpSpPr>
          <p:grpSpPr>
            <a:xfrm>
              <a:off x="1278082" y="2815936"/>
              <a:ext cx="6431973" cy="629515"/>
              <a:chOff x="1278082" y="2815936"/>
              <a:chExt cx="6431973" cy="629515"/>
            </a:xfrm>
          </p:grpSpPr>
          <p:grpSp>
            <p:nvGrpSpPr>
              <p:cNvPr id="21" name="Group 20"/>
              <p:cNvGrpSpPr/>
              <p:nvPr/>
            </p:nvGrpSpPr>
            <p:grpSpPr>
              <a:xfrm>
                <a:off x="1278082" y="2815936"/>
                <a:ext cx="6431973" cy="629515"/>
                <a:chOff x="1278082" y="2815936"/>
                <a:chExt cx="6431973" cy="629515"/>
              </a:xfrm>
            </p:grpSpPr>
            <p:grpSp>
              <p:nvGrpSpPr>
                <p:cNvPr id="12" name="Group 11"/>
                <p:cNvGrpSpPr/>
                <p:nvPr/>
              </p:nvGrpSpPr>
              <p:grpSpPr>
                <a:xfrm>
                  <a:off x="1278082" y="2815936"/>
                  <a:ext cx="6431973" cy="235526"/>
                  <a:chOff x="1278082" y="2815936"/>
                  <a:chExt cx="6431973" cy="235526"/>
                </a:xfrm>
              </p:grpSpPr>
              <p:cxnSp>
                <p:nvCxnSpPr>
                  <p:cNvPr id="8" name="Straight Connector 7"/>
                  <p:cNvCxnSpPr/>
                  <p:nvPr/>
                </p:nvCxnSpPr>
                <p:spPr>
                  <a:xfrm>
                    <a:off x="1278082" y="2940627"/>
                    <a:ext cx="643197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714500" y="2815936"/>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051961" y="2822862"/>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1553439" y="3121601"/>
                  <a:ext cx="342900" cy="323850"/>
                  <a:chOff x="0" y="0"/>
                  <a:chExt cx="342900" cy="323850"/>
                </a:xfrm>
              </p:grpSpPr>
              <p:sp>
                <p:nvSpPr>
                  <p:cNvPr id="14" name="Oval 13"/>
                  <p:cNvSpPr/>
                  <p:nvPr/>
                </p:nvSpPr>
                <p:spPr>
                  <a:xfrm>
                    <a:off x="0" y="0"/>
                    <a:ext cx="314325" cy="323850"/>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 name="Text Box 253"/>
                  <p:cNvSpPr txBox="1"/>
                  <p:nvPr/>
                </p:nvSpPr>
                <p:spPr>
                  <a:xfrm>
                    <a:off x="28575" y="19050"/>
                    <a:ext cx="3143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L</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nvGrpSpPr>
                <p:cNvPr id="20" name="Group 19"/>
                <p:cNvGrpSpPr/>
                <p:nvPr/>
              </p:nvGrpSpPr>
              <p:grpSpPr>
                <a:xfrm>
                  <a:off x="6899996" y="3106879"/>
                  <a:ext cx="314325" cy="323850"/>
                  <a:chOff x="6899996" y="3106879"/>
                  <a:chExt cx="314325" cy="323850"/>
                </a:xfrm>
              </p:grpSpPr>
              <p:sp>
                <p:nvSpPr>
                  <p:cNvPr id="17" name="Oval 16"/>
                  <p:cNvSpPr/>
                  <p:nvPr/>
                </p:nvSpPr>
                <p:spPr>
                  <a:xfrm>
                    <a:off x="6899996" y="3106879"/>
                    <a:ext cx="314325" cy="323850"/>
                  </a:xfrm>
                  <a:prstGeom prst="ellipse">
                    <a:avLst/>
                  </a:prstGeom>
                  <a:solidFill>
                    <a:schemeClr val="tx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8" name="Text Box 256"/>
                  <p:cNvSpPr txBox="1"/>
                  <p:nvPr/>
                </p:nvSpPr>
                <p:spPr>
                  <a:xfrm>
                    <a:off x="6919046" y="3125063"/>
                    <a:ext cx="295275" cy="29354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U</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sp>
            <p:nvSpPr>
              <p:cNvPr id="26" name="Oval 25"/>
              <p:cNvSpPr/>
              <p:nvPr/>
            </p:nvSpPr>
            <p:spPr>
              <a:xfrm>
                <a:off x="3398679" y="3112380"/>
                <a:ext cx="314325" cy="323850"/>
              </a:xfrm>
              <a:prstGeom prst="ellipse">
                <a:avLst/>
              </a:prstGeom>
              <a:solidFill>
                <a:srgbClr val="D0DBF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7" name="Text Box 192"/>
              <p:cNvSpPr txBox="1"/>
              <p:nvPr/>
            </p:nvSpPr>
            <p:spPr>
              <a:xfrm>
                <a:off x="3408204" y="3131430"/>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M</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nvGrpSpPr>
              <p:cNvPr id="28" name="Group 27"/>
              <p:cNvGrpSpPr/>
              <p:nvPr/>
            </p:nvGrpSpPr>
            <p:grpSpPr>
              <a:xfrm>
                <a:off x="4502306" y="3106879"/>
                <a:ext cx="428625" cy="323850"/>
                <a:chOff x="4357687" y="2759075"/>
                <a:chExt cx="428625" cy="323850"/>
              </a:xfrm>
            </p:grpSpPr>
            <p:sp>
              <p:nvSpPr>
                <p:cNvPr id="31" name="Oval 30"/>
                <p:cNvSpPr/>
                <p:nvPr/>
              </p:nvSpPr>
              <p:spPr>
                <a:xfrm>
                  <a:off x="4376737" y="2759075"/>
                  <a:ext cx="314325" cy="323850"/>
                </a:xfrm>
                <a:prstGeom prst="ellipse">
                  <a:avLst/>
                </a:prstGeom>
                <a:solidFill>
                  <a:srgbClr val="9FC9EF"/>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4" name="Text Box 379"/>
                <p:cNvSpPr txBox="1"/>
                <p:nvPr/>
              </p:nvSpPr>
              <p:spPr>
                <a:xfrm>
                  <a:off x="4357687" y="2770655"/>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Q3</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sp>
            <p:nvSpPr>
              <p:cNvPr id="35" name="Oval 34"/>
              <p:cNvSpPr/>
              <p:nvPr/>
            </p:nvSpPr>
            <p:spPr>
              <a:xfrm>
                <a:off x="2703601" y="3113230"/>
                <a:ext cx="314325" cy="323850"/>
              </a:xfrm>
              <a:prstGeom prst="ellipse">
                <a:avLst/>
              </a:prstGeom>
              <a:solidFill>
                <a:srgbClr val="E8EEF8"/>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6" name="Text Box 370"/>
              <p:cNvSpPr txBox="1"/>
              <p:nvPr/>
            </p:nvSpPr>
            <p:spPr>
              <a:xfrm>
                <a:off x="2666559" y="3106879"/>
                <a:ext cx="4286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Q1</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cxnSp>
          <p:nvCxnSpPr>
            <p:cNvPr id="37" name="Straight Connector 36"/>
            <p:cNvCxnSpPr/>
            <p:nvPr/>
          </p:nvCxnSpPr>
          <p:spPr>
            <a:xfrm>
              <a:off x="4676315" y="2840788"/>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3555727" y="2840787"/>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2856476" y="2840782"/>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46" name="Group 45"/>
          <p:cNvGrpSpPr/>
          <p:nvPr/>
        </p:nvGrpSpPr>
        <p:grpSpPr>
          <a:xfrm>
            <a:off x="1711040" y="2787840"/>
            <a:ext cx="5340921" cy="2638"/>
            <a:chOff x="1711040" y="2847109"/>
            <a:chExt cx="5340921" cy="2638"/>
          </a:xfrm>
        </p:grpSpPr>
        <p:cxnSp>
          <p:nvCxnSpPr>
            <p:cNvPr id="23" name="Straight Connector 22"/>
            <p:cNvCxnSpPr/>
            <p:nvPr/>
          </p:nvCxnSpPr>
          <p:spPr>
            <a:xfrm>
              <a:off x="1714500" y="2847109"/>
              <a:ext cx="5337461"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711040" y="2849747"/>
              <a:ext cx="1145436" cy="0"/>
            </a:xfrm>
            <a:prstGeom prst="line">
              <a:avLst/>
            </a:prstGeom>
            <a:ln w="57150">
              <a:solidFill>
                <a:srgbClr val="D4EBDB"/>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555727" y="2849747"/>
              <a:ext cx="1120588" cy="0"/>
            </a:xfrm>
            <a:prstGeom prst="line">
              <a:avLst/>
            </a:prstGeom>
            <a:ln w="5715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4676315" y="2849747"/>
              <a:ext cx="2375646" cy="0"/>
            </a:xfrm>
            <a:prstGeom prst="line">
              <a:avLst/>
            </a:prstGeom>
            <a:ln w="57150">
              <a:solidFill>
                <a:srgbClr val="D8BEEC"/>
              </a:solidFill>
            </a:ln>
          </p:spPr>
          <p:style>
            <a:lnRef idx="1">
              <a:schemeClr val="accent1"/>
            </a:lnRef>
            <a:fillRef idx="0">
              <a:schemeClr val="accent1"/>
            </a:fillRef>
            <a:effectRef idx="0">
              <a:schemeClr val="accent1"/>
            </a:effectRef>
            <a:fontRef idx="minor">
              <a:schemeClr val="tx1"/>
            </a:fontRef>
          </p:style>
        </p:cxnSp>
      </p:grpSp>
      <p:cxnSp>
        <p:nvCxnSpPr>
          <p:cNvPr id="45" name="Straight Connector 44"/>
          <p:cNvCxnSpPr/>
          <p:nvPr/>
        </p:nvCxnSpPr>
        <p:spPr>
          <a:xfrm>
            <a:off x="2856476" y="2961841"/>
            <a:ext cx="1819839" cy="0"/>
          </a:xfrm>
          <a:prstGeom prst="line">
            <a:avLst/>
          </a:prstGeom>
          <a:ln w="57150">
            <a:solidFill>
              <a:srgbClr val="B086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0191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500"/>
                            </p:stCondLst>
                            <p:childTnLst>
                              <p:par>
                                <p:cTn id="13" presetID="16" presetClass="entr" presetSubtype="37"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barn(outVertical)">
                                      <p:cBhvr>
                                        <p:cTn id="15" dur="2000"/>
                                        <p:tgtEl>
                                          <p:spTgt spid="33"/>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childTnLst>
                                </p:cTn>
                              </p:par>
                            </p:childTnLst>
                          </p:cTn>
                        </p:par>
                        <p:par>
                          <p:cTn id="28" fill="hold">
                            <p:stCondLst>
                              <p:cond delay="0"/>
                            </p:stCondLst>
                            <p:childTnLst>
                              <p:par>
                                <p:cTn id="29" presetID="16" presetClass="entr" presetSubtype="21"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barn(inVertical)">
                                      <p:cBhvr>
                                        <p:cTn id="31" dur="500"/>
                                        <p:tgtEl>
                                          <p:spTgt spid="46"/>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childTnLst>
                                </p:cTn>
                              </p:par>
                            </p:childTnLst>
                          </p:cTn>
                        </p:par>
                        <p:par>
                          <p:cTn id="36" fill="hold">
                            <p:stCondLst>
                              <p:cond delay="0"/>
                            </p:stCondLst>
                            <p:childTnLst>
                              <p:par>
                                <p:cTn id="37" presetID="2" presetClass="entr" presetSubtype="1" fill="hold" nodeType="after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500" fill="hold"/>
                                        <p:tgtEl>
                                          <p:spTgt spid="45"/>
                                        </p:tgtEl>
                                        <p:attrNameLst>
                                          <p:attrName>ppt_x</p:attrName>
                                        </p:attrNameLst>
                                      </p:cBhvr>
                                      <p:tavLst>
                                        <p:tav tm="0">
                                          <p:val>
                                            <p:strVal val="#ppt_x"/>
                                          </p:val>
                                        </p:tav>
                                        <p:tav tm="100000">
                                          <p:val>
                                            <p:strVal val="#ppt_x"/>
                                          </p:val>
                                        </p:tav>
                                      </p:tavLst>
                                    </p:anim>
                                    <p:anim calcmode="lin" valueType="num">
                                      <p:cBhvr additive="base">
                                        <p:cTn id="40" dur="500" fill="hold"/>
                                        <p:tgtEl>
                                          <p:spTgt spid="45"/>
                                        </p:tgtEl>
                                        <p:attrNameLst>
                                          <p:attrName>ppt_y</p:attrName>
                                        </p:attrNameLst>
                                      </p:cBhvr>
                                      <p:tavLst>
                                        <p:tav tm="0">
                                          <p:val>
                                            <p:strVal val="0-#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1615</TotalTime>
  <Words>1041</Words>
  <Application>Microsoft Office PowerPoint</Application>
  <PresentationFormat>On-screen Show (4:3)</PresentationFormat>
  <Paragraphs>135</Paragraphs>
  <Slides>8</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Arial Narrow</vt:lpstr>
      <vt:lpstr>Calibri</vt:lpstr>
      <vt:lpstr>Calibri Light</vt:lpstr>
      <vt:lpstr>Times New Roman</vt:lpstr>
      <vt:lpstr>Office Theme</vt:lpstr>
      <vt:lpstr>Quartiles</vt:lpstr>
      <vt:lpstr>Lower quartile Q1</vt:lpstr>
      <vt:lpstr>Placement of Q1 – examples</vt:lpstr>
      <vt:lpstr>Challenging and refining your Q1</vt:lpstr>
      <vt:lpstr>Upper quartile Q3</vt:lpstr>
      <vt:lpstr>Placement of Q3 – examples</vt:lpstr>
      <vt:lpstr>Challenging and refining your Q3</vt:lpstr>
      <vt:lpstr>Finally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Plausible Limits</dc:title>
  <dc:creator>Tony</dc:creator>
  <cp:lastModifiedBy>Tony</cp:lastModifiedBy>
  <cp:revision>32</cp:revision>
  <dcterms:created xsi:type="dcterms:W3CDTF">2016-06-13T16:24:31Z</dcterms:created>
  <dcterms:modified xsi:type="dcterms:W3CDTF">2016-08-25T10:11:00Z</dcterms:modified>
</cp:coreProperties>
</file>