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62" r:id="rId4"/>
    <p:sldId id="263" r:id="rId5"/>
    <p:sldId id="26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3" d="100"/>
          <a:sy n="73" d="100"/>
        </p:scale>
        <p:origin x="989" y="58"/>
      </p:cViewPr>
      <p:guideLst/>
    </p:cSldViewPr>
  </p:slideViewPr>
  <p:notesTextViewPr>
    <p:cViewPr>
      <p:scale>
        <a:sx n="1" d="1"/>
        <a:sy n="1" d="1"/>
      </p:scale>
      <p:origin x="0" y="-139"/>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25/08/2016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The grids should have been provided to the experts</a:t>
            </a:r>
            <a:r>
              <a:rPr lang="en-GB" b="0" baseline="0" dirty="0"/>
              <a:t> before starting this slide set, and they should have been told what numbers to write at the bottom.</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State how many probs each expert should have, and hence the value of each prob.</a:t>
            </a:r>
          </a:p>
          <a:p>
            <a:endParaRPr lang="en-GB" b="0" dirty="0"/>
          </a:p>
          <a:p>
            <a:r>
              <a:rPr lang="en-GB" b="0" dirty="0"/>
              <a:t>At the end of this slide, they should place their probs.  Emphasise that these assignments are their personal judgements,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a:p>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268803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In</a:t>
            </a:r>
            <a:r>
              <a:rPr lang="en-GB" b="0" baseline="0" dirty="0"/>
              <a:t> principle the experts might be allowed to use fewer probs than the number provided, and the value of each </a:t>
            </a:r>
            <a:r>
              <a:rPr lang="en-GB" b="0" baseline="0" dirty="0" err="1"/>
              <a:t>prob</a:t>
            </a:r>
            <a:r>
              <a:rPr lang="en-GB" b="0" baseline="0" dirty="0"/>
              <a:t> would then be redefined according to the number they have used.  However, this makes it difficult for them to verify the probabilities they have implicitly assigned.</a:t>
            </a:r>
          </a:p>
          <a:p>
            <a:endParaRPr lang="en-GB" b="0" baseline="0" dirty="0"/>
          </a:p>
          <a:p>
            <a:r>
              <a:rPr lang="en-GB" b="0" baseline="0" dirty="0"/>
              <a:t>You can suggest how they might group their bins for the final check.  For instance, they could find the median bin and verify that they assign roughly equal probabilities to X being above or below an appropriate point in this bin.  Or you might ask them to identify the extreme bins, the first and the last to which they have assigned any probs, and verify the implied aggregate probability for the bins between the extremes.</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2687268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Roulette</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v3.0</a:t>
            </a:r>
            <a:endParaRPr lang="en-GB"/>
          </a:p>
        </p:txBody>
      </p:sp>
      <p:sp>
        <p:nvSpPr>
          <p:cNvPr id="8" name="Footer Placeholder 7"/>
          <p:cNvSpPr>
            <a:spLocks noGrp="1"/>
          </p:cNvSpPr>
          <p:nvPr>
            <p:ph type="ftr" sz="quarter" idx="11"/>
          </p:nvPr>
        </p:nvSpPr>
        <p:spPr/>
        <p:txBody>
          <a:bodyPr/>
          <a:lstStyle/>
          <a:p>
            <a:r>
              <a:rPr lang="en-GB"/>
              <a:t>Roulette</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v3.0</a:t>
            </a:r>
            <a:endParaRPr lang="en-GB"/>
          </a:p>
        </p:txBody>
      </p:sp>
      <p:sp>
        <p:nvSpPr>
          <p:cNvPr id="4" name="Footer Placeholder 3"/>
          <p:cNvSpPr>
            <a:spLocks noGrp="1"/>
          </p:cNvSpPr>
          <p:nvPr>
            <p:ph type="ftr" sz="quarter" idx="11"/>
          </p:nvPr>
        </p:nvSpPr>
        <p:spPr/>
        <p:txBody>
          <a:bodyPr/>
          <a:lstStyle/>
          <a:p>
            <a:r>
              <a:rPr lang="en-GB"/>
              <a:t>Roulette</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v3.0</a:t>
            </a:r>
            <a:endParaRPr lang="en-GB"/>
          </a:p>
        </p:txBody>
      </p:sp>
      <p:sp>
        <p:nvSpPr>
          <p:cNvPr id="3" name="Footer Placeholder 2"/>
          <p:cNvSpPr>
            <a:spLocks noGrp="1"/>
          </p:cNvSpPr>
          <p:nvPr>
            <p:ph type="ftr" sz="quarter" idx="11"/>
          </p:nvPr>
        </p:nvSpPr>
        <p:spPr/>
        <p:txBody>
          <a:bodyPr/>
          <a:lstStyle/>
          <a:p>
            <a:r>
              <a:rPr lang="en-GB"/>
              <a:t>Roulette</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Roulette</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Roulette</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v3.0</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Roulette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Roulette</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dirty="0"/>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Rectangle 84"/>
          <p:cNvSpPr/>
          <p:nvPr/>
        </p:nvSpPr>
        <p:spPr>
          <a:xfrm>
            <a:off x="3405357" y="4117183"/>
            <a:ext cx="522704" cy="192089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p:cNvSpPr>
            <a:spLocks noGrp="1"/>
          </p:cNvSpPr>
          <p:nvPr>
            <p:ph type="title"/>
          </p:nvPr>
        </p:nvSpPr>
        <p:spPr/>
        <p:txBody>
          <a:bodyPr/>
          <a:lstStyle/>
          <a:p>
            <a:r>
              <a:rPr lang="en-GB" dirty="0"/>
              <a:t>The grid</a:t>
            </a:r>
          </a:p>
        </p:txBody>
      </p:sp>
      <p:sp>
        <p:nvSpPr>
          <p:cNvPr id="3" name="Content Placeholder 2"/>
          <p:cNvSpPr>
            <a:spLocks noGrp="1"/>
          </p:cNvSpPr>
          <p:nvPr>
            <p:ph idx="1"/>
          </p:nvPr>
        </p:nvSpPr>
        <p:spPr/>
        <p:txBody>
          <a:bodyPr>
            <a:normAutofit/>
          </a:bodyPr>
          <a:lstStyle/>
          <a:p>
            <a:r>
              <a:rPr lang="en-GB" dirty="0"/>
              <a:t>You have a grid comprising a number of columns</a:t>
            </a:r>
          </a:p>
          <a:p>
            <a:pPr lvl="1"/>
            <a:r>
              <a:rPr lang="en-GB" dirty="0"/>
              <a:t>These represent ranges of possible values of X</a:t>
            </a:r>
          </a:p>
          <a:p>
            <a:pPr lvl="1"/>
            <a:r>
              <a:rPr lang="en-GB" dirty="0"/>
              <a:t>Called </a:t>
            </a:r>
            <a:r>
              <a:rPr lang="en-GB" i="1" dirty="0"/>
              <a:t>bins</a:t>
            </a:r>
            <a:endParaRPr lang="en-GB" dirty="0"/>
          </a:p>
          <a:p>
            <a:r>
              <a:rPr lang="en-GB" dirty="0"/>
              <a:t>You have labelled the bin boundaries</a:t>
            </a:r>
          </a:p>
          <a:p>
            <a:pPr lvl="1"/>
            <a:r>
              <a:rPr lang="en-GB" dirty="0"/>
              <a:t>Showing the range of values of X covered by each bin</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grpSp>
        <p:nvGrpSpPr>
          <p:cNvPr id="8" name="Group 7"/>
          <p:cNvGrpSpPr/>
          <p:nvPr/>
        </p:nvGrpSpPr>
        <p:grpSpPr>
          <a:xfrm>
            <a:off x="1660004" y="4089396"/>
            <a:ext cx="5972920" cy="2441983"/>
            <a:chOff x="2405071" y="1596509"/>
            <a:chExt cx="5972920" cy="4672407"/>
          </a:xfrm>
        </p:grpSpPr>
        <p:grpSp>
          <p:nvGrpSpPr>
            <p:cNvPr id="44" name="Group 43"/>
            <p:cNvGrpSpPr/>
            <p:nvPr/>
          </p:nvGrpSpPr>
          <p:grpSpPr>
            <a:xfrm>
              <a:off x="2405071" y="1596509"/>
              <a:ext cx="5972920" cy="4672407"/>
              <a:chOff x="2405071" y="1596509"/>
              <a:chExt cx="5972920" cy="4672407"/>
            </a:xfrm>
          </p:grpSpPr>
          <p:grpSp>
            <p:nvGrpSpPr>
              <p:cNvPr id="46" name="Group 45"/>
              <p:cNvGrpSpPr/>
              <p:nvPr/>
            </p:nvGrpSpPr>
            <p:grpSpPr>
              <a:xfrm>
                <a:off x="2405071" y="1596509"/>
                <a:ext cx="5972920" cy="4672407"/>
                <a:chOff x="2405071" y="1605301"/>
                <a:chExt cx="5972920" cy="4672407"/>
              </a:xfrm>
            </p:grpSpPr>
            <p:grpSp>
              <p:nvGrpSpPr>
                <p:cNvPr id="49" name="Group 48"/>
                <p:cNvGrpSpPr/>
                <p:nvPr/>
              </p:nvGrpSpPr>
              <p:grpSpPr>
                <a:xfrm>
                  <a:off x="2405071" y="1607392"/>
                  <a:ext cx="2743219" cy="4670316"/>
                  <a:chOff x="5643570" y="1652226"/>
                  <a:chExt cx="3000396" cy="2260922"/>
                </a:xfrm>
              </p:grpSpPr>
              <p:grpSp>
                <p:nvGrpSpPr>
                  <p:cNvPr id="70" name="Group 69"/>
                  <p:cNvGrpSpPr/>
                  <p:nvPr/>
                </p:nvGrpSpPr>
                <p:grpSpPr>
                  <a:xfrm>
                    <a:off x="5643570" y="1671276"/>
                    <a:ext cx="3000396" cy="2236603"/>
                    <a:chOff x="5643570" y="1671276"/>
                    <a:chExt cx="3000396" cy="2236603"/>
                  </a:xfrm>
                </p:grpSpPr>
                <p:cxnSp>
                  <p:nvCxnSpPr>
                    <p:cNvPr id="73" name="Straight Connector 72"/>
                    <p:cNvCxnSpPr/>
                    <p:nvPr/>
                  </p:nvCxnSpPr>
                  <p:spPr>
                    <a:xfrm>
                      <a:off x="5715008" y="3457226"/>
                      <a:ext cx="2928958" cy="1588"/>
                    </a:xfrm>
                    <a:prstGeom prst="line">
                      <a:avLst/>
                    </a:prstGeom>
                    <a:ln w="22225"/>
                  </p:spPr>
                  <p:style>
                    <a:lnRef idx="1">
                      <a:schemeClr val="dk1"/>
                    </a:lnRef>
                    <a:fillRef idx="0">
                      <a:schemeClr val="dk1"/>
                    </a:fillRef>
                    <a:effectRef idx="0">
                      <a:schemeClr val="dk1"/>
                    </a:effectRef>
                    <a:fontRef idx="minor">
                      <a:schemeClr val="tx1"/>
                    </a:fontRef>
                  </p:style>
                </p:cxnSp>
                <p:cxnSp>
                  <p:nvCxnSpPr>
                    <p:cNvPr id="74" name="Straight Connector 73"/>
                    <p:cNvCxnSpPr/>
                    <p:nvPr/>
                  </p:nvCxnSpPr>
                  <p:spPr>
                    <a:xfrm rot="5400000">
                      <a:off x="4822827" y="2635689"/>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75" name="Straight Connector 74"/>
                    <p:cNvCxnSpPr/>
                    <p:nvPr/>
                  </p:nvCxnSpPr>
                  <p:spPr>
                    <a:xfrm rot="5400000">
                      <a:off x="53943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76" name="Straight Connector 75"/>
                    <p:cNvCxnSpPr/>
                    <p:nvPr/>
                  </p:nvCxnSpPr>
                  <p:spPr>
                    <a:xfrm rot="5400000">
                      <a:off x="65889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77" name="TextBox 76"/>
                    <p:cNvSpPr txBox="1"/>
                    <p:nvPr/>
                  </p:nvSpPr>
                  <p:spPr>
                    <a:xfrm>
                      <a:off x="5643570" y="3600102"/>
                      <a:ext cx="285752" cy="307777"/>
                    </a:xfrm>
                    <a:prstGeom prst="rect">
                      <a:avLst/>
                    </a:prstGeom>
                    <a:noFill/>
                  </p:spPr>
                  <p:txBody>
                    <a:bodyPr wrap="square" rtlCol="0">
                      <a:spAutoFit/>
                    </a:bodyPr>
                    <a:lstStyle/>
                    <a:p>
                      <a:r>
                        <a:rPr lang="en-GB" sz="1400" dirty="0"/>
                        <a:t>0</a:t>
                      </a:r>
                    </a:p>
                  </p:txBody>
                </p:sp>
                <p:sp>
                  <p:nvSpPr>
                    <p:cNvPr id="78" name="TextBox 77"/>
                    <p:cNvSpPr txBox="1"/>
                    <p:nvPr/>
                  </p:nvSpPr>
                  <p:spPr>
                    <a:xfrm>
                      <a:off x="6174116" y="3600102"/>
                      <a:ext cx="500066" cy="307777"/>
                    </a:xfrm>
                    <a:prstGeom prst="rect">
                      <a:avLst/>
                    </a:prstGeom>
                    <a:noFill/>
                  </p:spPr>
                  <p:txBody>
                    <a:bodyPr wrap="square" rtlCol="0">
                      <a:spAutoFit/>
                    </a:bodyPr>
                    <a:lstStyle/>
                    <a:p>
                      <a:r>
                        <a:rPr lang="en-GB" sz="1400" dirty="0"/>
                        <a:t>10</a:t>
                      </a:r>
                    </a:p>
                  </p:txBody>
                </p:sp>
                <p:sp>
                  <p:nvSpPr>
                    <p:cNvPr id="79" name="TextBox 78"/>
                    <p:cNvSpPr txBox="1"/>
                    <p:nvPr/>
                  </p:nvSpPr>
                  <p:spPr>
                    <a:xfrm>
                      <a:off x="7379036" y="3600102"/>
                      <a:ext cx="500066" cy="307777"/>
                    </a:xfrm>
                    <a:prstGeom prst="rect">
                      <a:avLst/>
                    </a:prstGeom>
                    <a:noFill/>
                  </p:spPr>
                  <p:txBody>
                    <a:bodyPr wrap="square" rtlCol="0">
                      <a:spAutoFit/>
                    </a:bodyPr>
                    <a:lstStyle/>
                    <a:p>
                      <a:r>
                        <a:rPr lang="en-GB" sz="1400" dirty="0"/>
                        <a:t>30</a:t>
                      </a:r>
                    </a:p>
                  </p:txBody>
                </p:sp>
              </p:grpSp>
              <p:cxnSp>
                <p:nvCxnSpPr>
                  <p:cNvPr id="71" name="Straight Connector 70"/>
                  <p:cNvCxnSpPr/>
                  <p:nvPr/>
                </p:nvCxnSpPr>
                <p:spPr>
                  <a:xfrm rot="5400000">
                    <a:off x="5984881" y="261584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72" name="TextBox 71"/>
                  <p:cNvSpPr txBox="1"/>
                  <p:nvPr/>
                </p:nvSpPr>
                <p:spPr>
                  <a:xfrm>
                    <a:off x="6769436" y="3605371"/>
                    <a:ext cx="500066" cy="307777"/>
                  </a:xfrm>
                  <a:prstGeom prst="rect">
                    <a:avLst/>
                  </a:prstGeom>
                  <a:noFill/>
                </p:spPr>
                <p:txBody>
                  <a:bodyPr wrap="square" rtlCol="0">
                    <a:spAutoFit/>
                  </a:bodyPr>
                  <a:lstStyle/>
                  <a:p>
                    <a:r>
                      <a:rPr lang="en-GB" sz="1400" dirty="0"/>
                      <a:t>20</a:t>
                    </a:r>
                  </a:p>
                </p:txBody>
              </p:sp>
            </p:grpSp>
            <p:grpSp>
              <p:nvGrpSpPr>
                <p:cNvPr id="50" name="Group 49"/>
                <p:cNvGrpSpPr/>
                <p:nvPr/>
              </p:nvGrpSpPr>
              <p:grpSpPr>
                <a:xfrm>
                  <a:off x="4085296" y="1605301"/>
                  <a:ext cx="2677904" cy="4333537"/>
                  <a:chOff x="5715008" y="1652226"/>
                  <a:chExt cx="2928958" cy="2097885"/>
                </a:xfrm>
              </p:grpSpPr>
              <p:grpSp>
                <p:nvGrpSpPr>
                  <p:cNvPr id="61" name="Group 60"/>
                  <p:cNvGrpSpPr/>
                  <p:nvPr/>
                </p:nvGrpSpPr>
                <p:grpSpPr>
                  <a:xfrm>
                    <a:off x="5715008" y="1671276"/>
                    <a:ext cx="2928958" cy="2077822"/>
                    <a:chOff x="5715008" y="1671276"/>
                    <a:chExt cx="2928958" cy="2077822"/>
                  </a:xfrm>
                </p:grpSpPr>
                <p:cxnSp>
                  <p:nvCxnSpPr>
                    <p:cNvPr id="64" name="Straight Connector 63"/>
                    <p:cNvCxnSpPr/>
                    <p:nvPr/>
                  </p:nvCxnSpPr>
                  <p:spPr>
                    <a:xfrm>
                      <a:off x="5715008" y="3457226"/>
                      <a:ext cx="2928958" cy="1588"/>
                    </a:xfrm>
                    <a:prstGeom prst="line">
                      <a:avLst/>
                    </a:prstGeom>
                    <a:ln w="22225"/>
                  </p:spPr>
                  <p:style>
                    <a:lnRef idx="1">
                      <a:schemeClr val="dk1"/>
                    </a:lnRef>
                    <a:fillRef idx="0">
                      <a:schemeClr val="dk1"/>
                    </a:fillRef>
                    <a:effectRef idx="0">
                      <a:schemeClr val="dk1"/>
                    </a:effectRef>
                    <a:fontRef idx="minor">
                      <a:schemeClr val="tx1"/>
                    </a:fontRef>
                  </p:style>
                </p:cxnSp>
                <p:cxnSp>
                  <p:nvCxnSpPr>
                    <p:cNvPr id="65" name="Straight Connector 64"/>
                    <p:cNvCxnSpPr/>
                    <p:nvPr/>
                  </p:nvCxnSpPr>
                  <p:spPr>
                    <a:xfrm rot="5400000">
                      <a:off x="4822827" y="2635689"/>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a:xfrm rot="5400000">
                      <a:off x="53943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rot="5400000">
                      <a:off x="65889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68" name="TextBox 67"/>
                    <p:cNvSpPr txBox="1"/>
                    <p:nvPr/>
                  </p:nvSpPr>
                  <p:spPr>
                    <a:xfrm>
                      <a:off x="6174116" y="3600102"/>
                      <a:ext cx="500066" cy="148996"/>
                    </a:xfrm>
                    <a:prstGeom prst="rect">
                      <a:avLst/>
                    </a:prstGeom>
                    <a:noFill/>
                  </p:spPr>
                  <p:txBody>
                    <a:bodyPr wrap="square" rtlCol="0">
                      <a:spAutoFit/>
                    </a:bodyPr>
                    <a:lstStyle/>
                    <a:p>
                      <a:r>
                        <a:rPr lang="en-GB" sz="1400" dirty="0"/>
                        <a:t>40</a:t>
                      </a:r>
                    </a:p>
                  </p:txBody>
                </p:sp>
                <p:sp>
                  <p:nvSpPr>
                    <p:cNvPr id="69" name="TextBox 68"/>
                    <p:cNvSpPr txBox="1"/>
                    <p:nvPr/>
                  </p:nvSpPr>
                  <p:spPr>
                    <a:xfrm>
                      <a:off x="7379036" y="3600102"/>
                      <a:ext cx="500066" cy="148996"/>
                    </a:xfrm>
                    <a:prstGeom prst="rect">
                      <a:avLst/>
                    </a:prstGeom>
                    <a:noFill/>
                  </p:spPr>
                  <p:txBody>
                    <a:bodyPr wrap="square" rtlCol="0">
                      <a:spAutoFit/>
                    </a:bodyPr>
                    <a:lstStyle/>
                    <a:p>
                      <a:r>
                        <a:rPr lang="en-GB" sz="1400" dirty="0"/>
                        <a:t>60</a:t>
                      </a:r>
                    </a:p>
                  </p:txBody>
                </p:sp>
              </p:grpSp>
              <p:cxnSp>
                <p:nvCxnSpPr>
                  <p:cNvPr id="62" name="Straight Connector 61"/>
                  <p:cNvCxnSpPr/>
                  <p:nvPr/>
                </p:nvCxnSpPr>
                <p:spPr>
                  <a:xfrm rot="5400000">
                    <a:off x="5984881" y="261584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63" name="TextBox 62"/>
                  <p:cNvSpPr txBox="1"/>
                  <p:nvPr/>
                </p:nvSpPr>
                <p:spPr>
                  <a:xfrm>
                    <a:off x="6769436" y="3601115"/>
                    <a:ext cx="500066" cy="148996"/>
                  </a:xfrm>
                  <a:prstGeom prst="rect">
                    <a:avLst/>
                  </a:prstGeom>
                  <a:noFill/>
                </p:spPr>
                <p:txBody>
                  <a:bodyPr wrap="square" rtlCol="0">
                    <a:spAutoFit/>
                  </a:bodyPr>
                  <a:lstStyle/>
                  <a:p>
                    <a:r>
                      <a:rPr lang="en-GB" sz="1400" dirty="0"/>
                      <a:t>50</a:t>
                    </a:r>
                  </a:p>
                </p:txBody>
              </p:sp>
            </p:grpSp>
            <p:grpSp>
              <p:nvGrpSpPr>
                <p:cNvPr id="51" name="Group 50"/>
                <p:cNvGrpSpPr/>
                <p:nvPr/>
              </p:nvGrpSpPr>
              <p:grpSpPr>
                <a:xfrm>
                  <a:off x="5700087" y="1610326"/>
                  <a:ext cx="2677904" cy="4333537"/>
                  <a:chOff x="5715008" y="1652226"/>
                  <a:chExt cx="2928958" cy="2097885"/>
                </a:xfrm>
              </p:grpSpPr>
              <p:grpSp>
                <p:nvGrpSpPr>
                  <p:cNvPr id="52" name="Group 51"/>
                  <p:cNvGrpSpPr/>
                  <p:nvPr/>
                </p:nvGrpSpPr>
                <p:grpSpPr>
                  <a:xfrm>
                    <a:off x="5715008" y="1671276"/>
                    <a:ext cx="2928958" cy="2077822"/>
                    <a:chOff x="5715008" y="1671276"/>
                    <a:chExt cx="2928958" cy="2077822"/>
                  </a:xfrm>
                </p:grpSpPr>
                <p:cxnSp>
                  <p:nvCxnSpPr>
                    <p:cNvPr id="55" name="Straight Connector 54"/>
                    <p:cNvCxnSpPr/>
                    <p:nvPr/>
                  </p:nvCxnSpPr>
                  <p:spPr>
                    <a:xfrm>
                      <a:off x="5715008" y="3457226"/>
                      <a:ext cx="2928958" cy="1588"/>
                    </a:xfrm>
                    <a:prstGeom prst="line">
                      <a:avLst/>
                    </a:prstGeom>
                    <a:ln w="22225"/>
                  </p:spPr>
                  <p:style>
                    <a:lnRef idx="1">
                      <a:schemeClr val="dk1"/>
                    </a:lnRef>
                    <a:fillRef idx="0">
                      <a:schemeClr val="dk1"/>
                    </a:fillRef>
                    <a:effectRef idx="0">
                      <a:schemeClr val="dk1"/>
                    </a:effectRef>
                    <a:fontRef idx="minor">
                      <a:schemeClr val="tx1"/>
                    </a:fontRef>
                  </p:style>
                </p:cxnSp>
                <p:cxnSp>
                  <p:nvCxnSpPr>
                    <p:cNvPr id="56" name="Straight Connector 55"/>
                    <p:cNvCxnSpPr/>
                    <p:nvPr/>
                  </p:nvCxnSpPr>
                  <p:spPr>
                    <a:xfrm rot="5400000">
                      <a:off x="4822827" y="2635689"/>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57" name="Straight Connector 56"/>
                    <p:cNvCxnSpPr/>
                    <p:nvPr/>
                  </p:nvCxnSpPr>
                  <p:spPr>
                    <a:xfrm rot="5400000">
                      <a:off x="53943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cxnSp>
                  <p:nvCxnSpPr>
                    <p:cNvPr id="58" name="Straight Connector 57"/>
                    <p:cNvCxnSpPr/>
                    <p:nvPr/>
                  </p:nvCxnSpPr>
                  <p:spPr>
                    <a:xfrm rot="5400000">
                      <a:off x="6588931" y="263489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59" name="TextBox 58"/>
                    <p:cNvSpPr txBox="1"/>
                    <p:nvPr/>
                  </p:nvSpPr>
                  <p:spPr>
                    <a:xfrm>
                      <a:off x="6174116" y="3600102"/>
                      <a:ext cx="500066" cy="148996"/>
                    </a:xfrm>
                    <a:prstGeom prst="rect">
                      <a:avLst/>
                    </a:prstGeom>
                    <a:noFill/>
                  </p:spPr>
                  <p:txBody>
                    <a:bodyPr wrap="square" rtlCol="0">
                      <a:spAutoFit/>
                    </a:bodyPr>
                    <a:lstStyle/>
                    <a:p>
                      <a:r>
                        <a:rPr lang="en-GB" sz="1400" dirty="0"/>
                        <a:t>70</a:t>
                      </a:r>
                    </a:p>
                  </p:txBody>
                </p:sp>
                <p:sp>
                  <p:nvSpPr>
                    <p:cNvPr id="60" name="TextBox 59"/>
                    <p:cNvSpPr txBox="1"/>
                    <p:nvPr/>
                  </p:nvSpPr>
                  <p:spPr>
                    <a:xfrm>
                      <a:off x="7379036" y="3600102"/>
                      <a:ext cx="500066" cy="148996"/>
                    </a:xfrm>
                    <a:prstGeom prst="rect">
                      <a:avLst/>
                    </a:prstGeom>
                    <a:noFill/>
                  </p:spPr>
                  <p:txBody>
                    <a:bodyPr wrap="square" rtlCol="0">
                      <a:spAutoFit/>
                    </a:bodyPr>
                    <a:lstStyle/>
                    <a:p>
                      <a:r>
                        <a:rPr lang="en-GB" sz="1400" dirty="0"/>
                        <a:t>90</a:t>
                      </a:r>
                    </a:p>
                  </p:txBody>
                </p:sp>
              </p:grpSp>
              <p:cxnSp>
                <p:nvCxnSpPr>
                  <p:cNvPr id="53" name="Straight Connector 52"/>
                  <p:cNvCxnSpPr/>
                  <p:nvPr/>
                </p:nvCxnSpPr>
                <p:spPr>
                  <a:xfrm rot="5400000">
                    <a:off x="5984881" y="2615845"/>
                    <a:ext cx="1928032" cy="794"/>
                  </a:xfrm>
                  <a:prstGeom prst="line">
                    <a:avLst/>
                  </a:prstGeom>
                  <a:ln w="22225"/>
                </p:spPr>
                <p:style>
                  <a:lnRef idx="1">
                    <a:schemeClr val="dk1"/>
                  </a:lnRef>
                  <a:fillRef idx="0">
                    <a:schemeClr val="dk1"/>
                  </a:fillRef>
                  <a:effectRef idx="0">
                    <a:schemeClr val="dk1"/>
                  </a:effectRef>
                  <a:fontRef idx="minor">
                    <a:schemeClr val="tx1"/>
                  </a:fontRef>
                </p:style>
              </p:cxnSp>
              <p:sp>
                <p:nvSpPr>
                  <p:cNvPr id="54" name="TextBox 53"/>
                  <p:cNvSpPr txBox="1"/>
                  <p:nvPr/>
                </p:nvSpPr>
                <p:spPr>
                  <a:xfrm>
                    <a:off x="6769436" y="3601115"/>
                    <a:ext cx="500066" cy="148996"/>
                  </a:xfrm>
                  <a:prstGeom prst="rect">
                    <a:avLst/>
                  </a:prstGeom>
                  <a:noFill/>
                </p:spPr>
                <p:txBody>
                  <a:bodyPr wrap="square" rtlCol="0">
                    <a:spAutoFit/>
                  </a:bodyPr>
                  <a:lstStyle/>
                  <a:p>
                    <a:r>
                      <a:rPr lang="en-GB" sz="1400" dirty="0"/>
                      <a:t>80</a:t>
                    </a:r>
                  </a:p>
                </p:txBody>
              </p:sp>
            </p:grpSp>
          </p:grpSp>
          <p:cxnSp>
            <p:nvCxnSpPr>
              <p:cNvPr id="47" name="Straight Connector 46"/>
              <p:cNvCxnSpPr/>
              <p:nvPr/>
            </p:nvCxnSpPr>
            <p:spPr>
              <a:xfrm rot="5400000">
                <a:off x="5383421" y="3642292"/>
                <a:ext cx="3982676" cy="726"/>
              </a:xfrm>
              <a:prstGeom prst="line">
                <a:avLst/>
              </a:prstGeom>
              <a:ln w="22225"/>
            </p:spPr>
            <p:style>
              <a:lnRef idx="1">
                <a:schemeClr val="dk1"/>
              </a:lnRef>
              <a:fillRef idx="0">
                <a:schemeClr val="dk1"/>
              </a:fillRef>
              <a:effectRef idx="0">
                <a:schemeClr val="dk1"/>
              </a:effectRef>
              <a:fontRef idx="minor">
                <a:schemeClr val="tx1"/>
              </a:fontRef>
            </p:style>
          </p:cxnSp>
          <p:cxnSp>
            <p:nvCxnSpPr>
              <p:cNvPr id="48" name="Straight Connector 47"/>
              <p:cNvCxnSpPr/>
              <p:nvPr/>
            </p:nvCxnSpPr>
            <p:spPr>
              <a:xfrm rot="5400000">
                <a:off x="5905939" y="3640652"/>
                <a:ext cx="3982676" cy="726"/>
              </a:xfrm>
              <a:prstGeom prst="line">
                <a:avLst/>
              </a:prstGeom>
              <a:ln w="22225"/>
            </p:spPr>
            <p:style>
              <a:lnRef idx="1">
                <a:schemeClr val="dk1"/>
              </a:lnRef>
              <a:fillRef idx="0">
                <a:schemeClr val="dk1"/>
              </a:fillRef>
              <a:effectRef idx="0">
                <a:schemeClr val="dk1"/>
              </a:effectRef>
              <a:fontRef idx="minor">
                <a:schemeClr val="tx1"/>
              </a:fontRef>
            </p:style>
          </p:cxnSp>
        </p:grpSp>
        <p:sp>
          <p:nvSpPr>
            <p:cNvPr id="45" name="TextBox 44"/>
            <p:cNvSpPr txBox="1"/>
            <p:nvPr/>
          </p:nvSpPr>
          <p:spPr>
            <a:xfrm>
              <a:off x="7676085" y="5633993"/>
              <a:ext cx="457203" cy="307777"/>
            </a:xfrm>
            <a:prstGeom prst="rect">
              <a:avLst/>
            </a:prstGeom>
            <a:noFill/>
          </p:spPr>
          <p:txBody>
            <a:bodyPr wrap="square" rtlCol="0">
              <a:spAutoFit/>
            </a:bodyPr>
            <a:lstStyle/>
            <a:p>
              <a:r>
                <a:rPr lang="en-GB" sz="1400" dirty="0"/>
                <a:t>100</a:t>
              </a:r>
            </a:p>
          </p:txBody>
        </p:sp>
      </p:grpSp>
      <p:grpSp>
        <p:nvGrpSpPr>
          <p:cNvPr id="84" name="Group 83"/>
          <p:cNvGrpSpPr/>
          <p:nvPr/>
        </p:nvGrpSpPr>
        <p:grpSpPr>
          <a:xfrm>
            <a:off x="3703920" y="4478867"/>
            <a:ext cx="3929004" cy="1024466"/>
            <a:chOff x="3703920" y="4478867"/>
            <a:chExt cx="3929004" cy="1024466"/>
          </a:xfrm>
        </p:grpSpPr>
        <p:sp>
          <p:nvSpPr>
            <p:cNvPr id="80" name="Rounded Rectangle 79"/>
            <p:cNvSpPr/>
            <p:nvPr/>
          </p:nvSpPr>
          <p:spPr>
            <a:xfrm>
              <a:off x="4861626" y="4478867"/>
              <a:ext cx="2771298"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This bin covers values of X between 30 and 40</a:t>
              </a:r>
            </a:p>
          </p:txBody>
        </p:sp>
        <p:cxnSp>
          <p:nvCxnSpPr>
            <p:cNvPr id="82" name="Straight Arrow Connector 81"/>
            <p:cNvCxnSpPr/>
            <p:nvPr/>
          </p:nvCxnSpPr>
          <p:spPr>
            <a:xfrm flipH="1">
              <a:off x="3703920" y="4978400"/>
              <a:ext cx="1157706" cy="5249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additive="base">
                                        <p:cTn id="21" dur="500" fill="hold"/>
                                        <p:tgtEl>
                                          <p:spTgt spid="84"/>
                                        </p:tgtEl>
                                        <p:attrNameLst>
                                          <p:attrName>ppt_x</p:attrName>
                                        </p:attrNameLst>
                                      </p:cBhvr>
                                      <p:tavLst>
                                        <p:tav tm="0">
                                          <p:val>
                                            <p:strVal val="1+#ppt_w/2"/>
                                          </p:val>
                                        </p:tav>
                                        <p:tav tm="100000">
                                          <p:val>
                                            <p:strVal val="#ppt_x"/>
                                          </p:val>
                                        </p:tav>
                                      </p:tavLst>
                                    </p:anim>
                                    <p:anim calcmode="lin" valueType="num">
                                      <p:cBhvr additive="base">
                                        <p:cTn id="22" dur="500" fill="hold"/>
                                        <p:tgtEl>
                                          <p:spTgt spid="84"/>
                                        </p:tgtEl>
                                        <p:attrNameLst>
                                          <p:attrName>ppt_y</p:attrName>
                                        </p:attrNameLst>
                                      </p:cBhvr>
                                      <p:tavLst>
                                        <p:tav tm="0">
                                          <p:val>
                                            <p:strVal val="#ppt_y"/>
                                          </p:val>
                                        </p:tav>
                                        <p:tav tm="100000">
                                          <p:val>
                                            <p:strVal val="#ppt_y"/>
                                          </p:val>
                                        </p:tav>
                                      </p:tavLst>
                                    </p:anim>
                                  </p:childTnLst>
                                </p:cTn>
                              </p:par>
                              <p:par>
                                <p:cTn id="23" presetID="22" presetClass="entr" presetSubtype="4" fill="hold" grpId="0" nodeType="with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wipe(down)">
                                      <p:cBhvr>
                                        <p:cTn id="25"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animBg="1"/>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Probs</a:t>
            </a:r>
          </a:p>
        </p:txBody>
      </p:sp>
      <p:sp>
        <p:nvSpPr>
          <p:cNvPr id="3" name="Content Placeholder 2"/>
          <p:cNvSpPr>
            <a:spLocks noGrp="1"/>
          </p:cNvSpPr>
          <p:nvPr>
            <p:ph idx="1"/>
          </p:nvPr>
        </p:nvSpPr>
        <p:spPr/>
        <p:txBody>
          <a:bodyPr/>
          <a:lstStyle/>
          <a:p>
            <a:r>
              <a:rPr lang="en-GB" dirty="0"/>
              <a:t>You also have a number of counters called </a:t>
            </a:r>
            <a:r>
              <a:rPr lang="en-GB" i="1" dirty="0"/>
              <a:t>probs</a:t>
            </a:r>
          </a:p>
          <a:p>
            <a:pPr lvl="1"/>
            <a:r>
              <a:rPr lang="en-GB" dirty="0"/>
              <a:t>Because each one represents an amount of probability</a:t>
            </a:r>
          </a:p>
          <a:p>
            <a:pPr lvl="1"/>
            <a:r>
              <a:rPr lang="en-GB" dirty="0"/>
              <a:t>For instance, if you have 20 probs, each represents a probability of 0.05 (5%)</a:t>
            </a:r>
          </a:p>
          <a:p>
            <a:r>
              <a:rPr lang="en-GB" dirty="0"/>
              <a:t>You are asked to place the probs in the bins on your grid, to specify your knowledge and beliefs about X</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grpSp>
        <p:nvGrpSpPr>
          <p:cNvPr id="48" name="Group 47"/>
          <p:cNvGrpSpPr/>
          <p:nvPr/>
        </p:nvGrpSpPr>
        <p:grpSpPr>
          <a:xfrm>
            <a:off x="1371600" y="4411133"/>
            <a:ext cx="1089170" cy="2120246"/>
            <a:chOff x="2057400" y="4411133"/>
            <a:chExt cx="1089170" cy="2120246"/>
          </a:xfrm>
        </p:grpSpPr>
        <p:sp>
          <p:nvSpPr>
            <p:cNvPr id="37" name="TextBox 36"/>
            <p:cNvSpPr txBox="1"/>
            <p:nvPr/>
          </p:nvSpPr>
          <p:spPr>
            <a:xfrm>
              <a:off x="2145075" y="6193414"/>
              <a:ext cx="457203" cy="332276"/>
            </a:xfrm>
            <a:prstGeom prst="rect">
              <a:avLst/>
            </a:prstGeom>
            <a:noFill/>
          </p:spPr>
          <p:txBody>
            <a:bodyPr wrap="square" rtlCol="0">
              <a:spAutoFit/>
            </a:bodyPr>
            <a:lstStyle/>
            <a:p>
              <a:r>
                <a:rPr lang="en-GB" sz="1400" dirty="0"/>
                <a:t>10</a:t>
              </a:r>
            </a:p>
          </p:txBody>
        </p:sp>
        <p:sp>
          <p:nvSpPr>
            <p:cNvPr id="38" name="TextBox 37"/>
            <p:cNvSpPr txBox="1"/>
            <p:nvPr/>
          </p:nvSpPr>
          <p:spPr>
            <a:xfrm>
              <a:off x="2689367" y="6199103"/>
              <a:ext cx="457203" cy="332276"/>
            </a:xfrm>
            <a:prstGeom prst="rect">
              <a:avLst/>
            </a:prstGeom>
            <a:noFill/>
          </p:spPr>
          <p:txBody>
            <a:bodyPr wrap="square" rtlCol="0">
              <a:spAutoFit/>
            </a:bodyPr>
            <a:lstStyle/>
            <a:p>
              <a:r>
                <a:rPr lang="en-GB" sz="1400" dirty="0"/>
                <a:t>20</a:t>
              </a:r>
            </a:p>
          </p:txBody>
        </p:sp>
        <p:grpSp>
          <p:nvGrpSpPr>
            <p:cNvPr id="47" name="Group 46"/>
            <p:cNvGrpSpPr/>
            <p:nvPr/>
          </p:nvGrpSpPr>
          <p:grpSpPr>
            <a:xfrm>
              <a:off x="2057400" y="4411133"/>
              <a:ext cx="1066800" cy="1781424"/>
              <a:chOff x="2057400" y="4411133"/>
              <a:chExt cx="1066800" cy="1781424"/>
            </a:xfrm>
          </p:grpSpPr>
          <p:cxnSp>
            <p:nvCxnSpPr>
              <p:cNvPr id="7" name="Straight Connector 6"/>
              <p:cNvCxnSpPr/>
              <p:nvPr/>
            </p:nvCxnSpPr>
            <p:spPr>
              <a:xfrm>
                <a:off x="2057400" y="6039165"/>
                <a:ext cx="1066800" cy="0"/>
              </a:xfrm>
              <a:prstGeom prst="line">
                <a:avLst/>
              </a:prstGeom>
              <a:ln w="22225"/>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2313151" y="4428067"/>
                <a:ext cx="0" cy="1764490"/>
              </a:xfrm>
              <a:prstGeom prst="line">
                <a:avLst/>
              </a:prstGeom>
              <a:ln w="22225"/>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2853083" y="4411133"/>
                <a:ext cx="0" cy="1760858"/>
              </a:xfrm>
              <a:prstGeom prst="line">
                <a:avLst/>
              </a:prstGeom>
              <a:ln w="22225"/>
            </p:spPr>
            <p:style>
              <a:lnRef idx="1">
                <a:schemeClr val="dk1"/>
              </a:lnRef>
              <a:fillRef idx="0">
                <a:schemeClr val="dk1"/>
              </a:fillRef>
              <a:effectRef idx="0">
                <a:schemeClr val="dk1"/>
              </a:effectRef>
              <a:fontRef idx="minor">
                <a:schemeClr val="tx1"/>
              </a:fontRef>
            </p:style>
          </p:cxnSp>
          <p:sp>
            <p:nvSpPr>
              <p:cNvPr id="39" name="Oval 38"/>
              <p:cNvSpPr/>
              <p:nvPr/>
            </p:nvSpPr>
            <p:spPr>
              <a:xfrm>
                <a:off x="2462690" y="5800302"/>
                <a:ext cx="261259" cy="132674"/>
              </a:xfrm>
              <a:prstGeom prst="ellipse">
                <a:avLst/>
              </a:prstGeom>
              <a:solidFill>
                <a:srgbClr val="FFC000"/>
              </a:solidFill>
              <a:ln>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0" name="Oval 39"/>
              <p:cNvSpPr/>
              <p:nvPr/>
            </p:nvSpPr>
            <p:spPr>
              <a:xfrm>
                <a:off x="2462690" y="5599703"/>
                <a:ext cx="261259" cy="132674"/>
              </a:xfrm>
              <a:prstGeom prst="ellipse">
                <a:avLst/>
              </a:prstGeom>
              <a:solidFill>
                <a:srgbClr val="FFC000"/>
              </a:solidFill>
              <a:ln>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1" name="Oval 40"/>
              <p:cNvSpPr/>
              <p:nvPr/>
            </p:nvSpPr>
            <p:spPr>
              <a:xfrm>
                <a:off x="2462689" y="5378270"/>
                <a:ext cx="261259" cy="132674"/>
              </a:xfrm>
              <a:prstGeom prst="ellipse">
                <a:avLst/>
              </a:prstGeom>
              <a:solidFill>
                <a:srgbClr val="FFC000"/>
              </a:solidFill>
              <a:ln>
                <a:solidFill>
                  <a:srgbClr val="FF0000"/>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grpSp>
        <p:nvGrpSpPr>
          <p:cNvPr id="46" name="Group 45"/>
          <p:cNvGrpSpPr/>
          <p:nvPr/>
        </p:nvGrpSpPr>
        <p:grpSpPr>
          <a:xfrm>
            <a:off x="2091264" y="4682067"/>
            <a:ext cx="5985568" cy="1118235"/>
            <a:chOff x="2785533" y="4682067"/>
            <a:chExt cx="5985568" cy="1118235"/>
          </a:xfrm>
        </p:grpSpPr>
        <p:sp>
          <p:nvSpPr>
            <p:cNvPr id="42" name="Rounded Rectangle 41"/>
            <p:cNvSpPr/>
            <p:nvPr/>
          </p:nvSpPr>
          <p:spPr>
            <a:xfrm>
              <a:off x="3903133" y="4682067"/>
              <a:ext cx="4867968" cy="111823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This expert has 25 probs, so each is worth 0.04</a:t>
              </a:r>
              <a:endParaRPr lang="en-GB" sz="800" dirty="0"/>
            </a:p>
            <a:p>
              <a:pPr algn="ctr"/>
              <a:endParaRPr lang="en-GB" sz="800" dirty="0"/>
            </a:p>
            <a:p>
              <a:pPr algn="ctr"/>
              <a:r>
                <a:rPr lang="en-GB" dirty="0"/>
                <a:t>With these 3 probs she specifies that her probability that X is between 10 and 20 is 0.12</a:t>
              </a:r>
            </a:p>
          </p:txBody>
        </p:sp>
        <p:cxnSp>
          <p:nvCxnSpPr>
            <p:cNvPr id="44" name="Straight Arrow Connector 43"/>
            <p:cNvCxnSpPr/>
            <p:nvPr/>
          </p:nvCxnSpPr>
          <p:spPr>
            <a:xfrm flipH="1">
              <a:off x="2785533" y="5378270"/>
              <a:ext cx="1117600" cy="22143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21064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1000"/>
                                        <p:tgtEl>
                                          <p:spTgt spid="48"/>
                                        </p:tgtEl>
                                      </p:cBhvr>
                                    </p:animEffect>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1+#ppt_w/2"/>
                                          </p:val>
                                        </p:tav>
                                        <p:tav tm="100000">
                                          <p:val>
                                            <p:strVal val="#ppt_x"/>
                                          </p:val>
                                        </p:tav>
                                      </p:tavLst>
                                    </p:anim>
                                    <p:anim calcmode="lin" valueType="num">
                                      <p:cBhvr additive="base">
                                        <p:cTn id="24"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Now check that …</a:t>
            </a:r>
          </a:p>
        </p:txBody>
      </p:sp>
      <p:sp>
        <p:nvSpPr>
          <p:cNvPr id="3" name="Content Placeholder 2"/>
          <p:cNvSpPr>
            <a:spLocks noGrp="1"/>
          </p:cNvSpPr>
          <p:nvPr>
            <p:ph idx="1"/>
          </p:nvPr>
        </p:nvSpPr>
        <p:spPr/>
        <p:txBody>
          <a:bodyPr>
            <a:normAutofit fontScale="92500" lnSpcReduction="10000"/>
          </a:bodyPr>
          <a:lstStyle/>
          <a:p>
            <a:r>
              <a:rPr lang="en-GB" dirty="0"/>
              <a:t>… you have placed all your probs</a:t>
            </a:r>
          </a:p>
          <a:p>
            <a:r>
              <a:rPr lang="en-GB" dirty="0"/>
              <a:t>… you have not placed any probs in bins that are outside your plausible range</a:t>
            </a:r>
          </a:p>
          <a:p>
            <a:pPr lvl="1"/>
            <a:r>
              <a:rPr lang="en-GB" dirty="0"/>
              <a:t>If a bin is only just inside, or only partially inside, your plausible range, is it worth even one </a:t>
            </a:r>
            <a:r>
              <a:rPr lang="en-GB" dirty="0" err="1"/>
              <a:t>prob</a:t>
            </a:r>
            <a:r>
              <a:rPr lang="en-GB" dirty="0"/>
              <a:t>?</a:t>
            </a:r>
          </a:p>
          <a:p>
            <a:pPr lvl="1"/>
            <a:r>
              <a:rPr lang="en-GB" dirty="0"/>
              <a:t>If you have allocated one or more probs to such a bin, should your plausible range be wider?</a:t>
            </a:r>
          </a:p>
          <a:p>
            <a:r>
              <a:rPr lang="en-GB" dirty="0"/>
              <a:t>… you are happy with the probability implied by the number of probs you have placed in each bin</a:t>
            </a:r>
          </a:p>
          <a:p>
            <a:pPr lvl="1"/>
            <a:r>
              <a:rPr lang="en-GB" dirty="0"/>
              <a:t>Look at groups of bins and check that you are happy with their aggregate probabilities</a:t>
            </a:r>
          </a:p>
          <a:p>
            <a:pPr lvl="1"/>
            <a:r>
              <a:rPr lang="en-GB" dirty="0"/>
              <a:t>Look at bins with the same numbers of probs and check that you think they are equally likely to contain X</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1772875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p:txBody>
          <a:bodyPr/>
          <a:lstStyle/>
          <a:p>
            <a:r>
              <a:rPr lang="en-GB" dirty="0"/>
              <a:t>Write down the number of probs in each bin </a:t>
            </a:r>
          </a:p>
          <a:p>
            <a:pPr lvl="1"/>
            <a:r>
              <a:rPr lang="en-GB" dirty="0"/>
              <a:t>In the space provided</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Roulette</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spTree>
    <p:extLst>
      <p:ext uri="{BB962C8B-B14F-4D97-AF65-F5344CB8AC3E}">
        <p14:creationId xmlns:p14="http://schemas.microsoft.com/office/powerpoint/2010/main" val="196444981"/>
      </p:ext>
    </p:extLst>
  </p:cSld>
  <p:clrMapOvr>
    <a:masterClrMapping/>
  </p:clrMapOvr>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1750</TotalTime>
  <Words>536</Words>
  <Application>Microsoft Office PowerPoint</Application>
  <PresentationFormat>On-screen Show (4:3)</PresentationFormat>
  <Paragraphs>67</Paragraphs>
  <Slides>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Roulette</vt:lpstr>
      <vt:lpstr>The grid</vt:lpstr>
      <vt:lpstr>Probs</vt:lpstr>
      <vt:lpstr>Now check that …</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cp:lastModifiedBy>
  <cp:revision>46</cp:revision>
  <dcterms:created xsi:type="dcterms:W3CDTF">2016-06-13T16:24:31Z</dcterms:created>
  <dcterms:modified xsi:type="dcterms:W3CDTF">2016-08-25T10:22:07Z</dcterms:modified>
</cp:coreProperties>
</file>