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61" r:id="rId4"/>
    <p:sldId id="258"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1" autoAdjust="0"/>
    <p:restoredTop sz="85006" autoAdjust="0"/>
  </p:normalViewPr>
  <p:slideViewPr>
    <p:cSldViewPr snapToGrid="0">
      <p:cViewPr varScale="1">
        <p:scale>
          <a:sx n="70" d="100"/>
          <a:sy n="70" d="100"/>
        </p:scale>
        <p:origin x="984" y="62"/>
      </p:cViewPr>
      <p:guideLst/>
    </p:cSldViewPr>
  </p:slideViewPr>
  <p:notesTextViewPr>
    <p:cViewPr>
      <p:scale>
        <a:sx n="1" d="1"/>
        <a:sy n="1" d="1"/>
      </p:scale>
      <p:origin x="0" y="0"/>
    </p:cViewPr>
  </p:notesTextViewPr>
  <p:notesViewPr>
    <p:cSldViewPr snapToGrid="0">
      <p:cViewPr varScale="1">
        <p:scale>
          <a:sx n="66" d="100"/>
          <a:sy n="66" d="100"/>
        </p:scale>
        <p:origin x="2746"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437E5B-9AD5-4BD4-97DC-00B981A8FF70}" type="datetimeFigureOut">
              <a:rPr lang="en-GB" smtClean="0"/>
              <a:t>10/06/2019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85B43-0238-4391-8789-B700D2BCDCFB}" type="slidenum">
              <a:rPr lang="en-GB" smtClean="0"/>
              <a:t>‹#›</a:t>
            </a:fld>
            <a:endParaRPr lang="en-GB"/>
          </a:p>
        </p:txBody>
      </p:sp>
    </p:spTree>
    <p:extLst>
      <p:ext uri="{BB962C8B-B14F-4D97-AF65-F5344CB8AC3E}">
        <p14:creationId xmlns:p14="http://schemas.microsoft.com/office/powerpoint/2010/main" val="17238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Emphasise that this is their personal judgement, based on their own expertise and interpretation</a:t>
            </a:r>
            <a:r>
              <a:rPr lang="en-GB" b="0" baseline="0" dirty="0"/>
              <a:t> of the evidence.  </a:t>
            </a:r>
          </a:p>
          <a:p>
            <a:endParaRPr lang="en-GB" b="0" baseline="0" dirty="0"/>
          </a:p>
          <a:p>
            <a:r>
              <a:rPr lang="en-GB" b="0" baseline="0" dirty="0"/>
              <a:t>Do </a:t>
            </a:r>
            <a:r>
              <a:rPr lang="en-GB" b="1" baseline="0" dirty="0"/>
              <a:t>not</a:t>
            </a:r>
            <a:r>
              <a:rPr lang="en-GB" b="0" baseline="0" dirty="0"/>
              <a:t> allow any discussion between experts.  </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2</a:t>
            </a:fld>
            <a:endParaRPr lang="en-GB"/>
          </a:p>
        </p:txBody>
      </p:sp>
    </p:spTree>
    <p:extLst>
      <p:ext uri="{BB962C8B-B14F-4D97-AF65-F5344CB8AC3E}">
        <p14:creationId xmlns:p14="http://schemas.microsoft.com/office/powerpoint/2010/main" val="1449747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Emphasise that Q1 can in principle be anywhere between</a:t>
            </a:r>
            <a:r>
              <a:rPr lang="en-GB" b="0" baseline="0" dirty="0"/>
              <a:t> L and M, and T2 can in principle be anywhere between M and U, but they should usually be much nearer to M because values of X around M are typically much more likely than those around L.</a:t>
            </a:r>
          </a:p>
          <a:p>
            <a:endParaRPr lang="en-GB" b="1" dirty="0"/>
          </a:p>
          <a:p>
            <a:r>
              <a:rPr lang="en-GB" b="0" dirty="0"/>
              <a:t>The key judgement is</a:t>
            </a:r>
            <a:r>
              <a:rPr lang="en-GB" b="0" baseline="0" dirty="0"/>
              <a:t> of </a:t>
            </a:r>
            <a:r>
              <a:rPr lang="en-GB" b="1" baseline="0" dirty="0"/>
              <a:t>equal probability </a:t>
            </a:r>
            <a:r>
              <a:rPr lang="en-GB" b="0" baseline="0" dirty="0"/>
              <a:t>for X to be below T1, between T1 and T2 or above T2.</a:t>
            </a:r>
            <a:endParaRPr lang="en-GB" b="1" dirty="0"/>
          </a:p>
          <a:p>
            <a:endParaRPr lang="en-GB" b="0" baseline="0" dirty="0"/>
          </a:p>
          <a:p>
            <a:r>
              <a:rPr lang="en-GB" b="0" baseline="0" dirty="0"/>
              <a:t>Make sure everyone has written down values for T1 and T2 before proceeding to the next slide.</a:t>
            </a:r>
            <a:endParaRPr lang="en-GB" b="0" dirty="0"/>
          </a:p>
        </p:txBody>
      </p:sp>
      <p:sp>
        <p:nvSpPr>
          <p:cNvPr id="4" name="Slide Number Placeholder 3"/>
          <p:cNvSpPr>
            <a:spLocks noGrp="1"/>
          </p:cNvSpPr>
          <p:nvPr>
            <p:ph type="sldNum" sz="quarter" idx="10"/>
          </p:nvPr>
        </p:nvSpPr>
        <p:spPr/>
        <p:txBody>
          <a:bodyPr/>
          <a:lstStyle/>
          <a:p>
            <a:fld id="{9F985B43-0238-4391-8789-B700D2BCDCFB}" type="slidenum">
              <a:rPr lang="en-GB" smtClean="0"/>
              <a:t>3</a:t>
            </a:fld>
            <a:endParaRPr lang="en-GB"/>
          </a:p>
        </p:txBody>
      </p:sp>
    </p:spTree>
    <p:extLst>
      <p:ext uri="{BB962C8B-B14F-4D97-AF65-F5344CB8AC3E}">
        <p14:creationId xmlns:p14="http://schemas.microsoft.com/office/powerpoint/2010/main" val="3124732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1" baseline="0" dirty="0"/>
              <a:t>  </a:t>
            </a:r>
            <a:r>
              <a:rPr lang="en-GB" b="0" baseline="0" dirty="0"/>
              <a:t>Remind the experts if necessary of how these steps work.  E.g. for the challenge, if they would prefer to guess “below T1” then they should move their T1 down.  For the refine step, if you use it, their T1 and T2 should be roughly midway between the two points they reach by moving each one up and down.</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4</a:t>
            </a:fld>
            <a:endParaRPr lang="en-GB"/>
          </a:p>
        </p:txBody>
      </p:sp>
    </p:spTree>
    <p:extLst>
      <p:ext uri="{BB962C8B-B14F-4D97-AF65-F5344CB8AC3E}">
        <p14:creationId xmlns:p14="http://schemas.microsoft.com/office/powerpoint/2010/main" val="3996802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 You may wish to spell out why the green and purple ranges are equally likely (each with probability one-sixth).  </a:t>
            </a:r>
          </a:p>
          <a:p>
            <a:endParaRPr lang="en-GB" b="0" dirty="0"/>
          </a:p>
          <a:p>
            <a:r>
              <a:rPr lang="en-GB" b="0" dirty="0"/>
              <a:t>If you feel that the experts </a:t>
            </a:r>
            <a:r>
              <a:rPr lang="en-GB" b="0"/>
              <a:t>can realistically </a:t>
            </a:r>
            <a:r>
              <a:rPr lang="en-GB" b="0" dirty="0"/>
              <a:t>think in these terms, you might ask them to confirm that they judge</a:t>
            </a:r>
            <a:r>
              <a:rPr lang="en-GB" b="0" baseline="0" dirty="0"/>
              <a:t> the range from their L to T1 to be as likely as throwing 1 or 2 with a die, T1 to M as likely as throwing 3, M to T2 as likely as throwing 4, and T2 to U as likely as throwing 5 or 6.</a:t>
            </a:r>
          </a:p>
          <a:p>
            <a:endParaRPr lang="en-GB" b="0" baseline="0" dirty="0"/>
          </a:p>
          <a:p>
            <a:r>
              <a:rPr lang="en-GB" b="0" baseline="0" dirty="0"/>
              <a:t>They should now make adjustments if necessary, to finalise their five numbers.</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5</a:t>
            </a:fld>
            <a:endParaRPr lang="en-GB"/>
          </a:p>
        </p:txBody>
      </p:sp>
    </p:spTree>
    <p:extLst>
      <p:ext uri="{BB962C8B-B14F-4D97-AF65-F5344CB8AC3E}">
        <p14:creationId xmlns:p14="http://schemas.microsoft.com/office/powerpoint/2010/main" val="2565145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30262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28699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1376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43059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473966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Tertiles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61463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SHELF v4</a:t>
            </a:r>
            <a:endParaRPr lang="en-GB"/>
          </a:p>
        </p:txBody>
      </p:sp>
      <p:sp>
        <p:nvSpPr>
          <p:cNvPr id="8" name="Footer Placeholder 7"/>
          <p:cNvSpPr>
            <a:spLocks noGrp="1"/>
          </p:cNvSpPr>
          <p:nvPr>
            <p:ph type="ftr" sz="quarter" idx="11"/>
          </p:nvPr>
        </p:nvSpPr>
        <p:spPr/>
        <p:txBody>
          <a:bodyPr/>
          <a:lstStyle/>
          <a:p>
            <a:r>
              <a:rPr lang="en-GB"/>
              <a:t>Tertiles</a:t>
            </a:r>
          </a:p>
        </p:txBody>
      </p:sp>
      <p:sp>
        <p:nvSpPr>
          <p:cNvPr id="9" name="Slide Number Placeholder 8"/>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928943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SHELF v4</a:t>
            </a:r>
            <a:endParaRPr lang="en-GB"/>
          </a:p>
        </p:txBody>
      </p:sp>
      <p:sp>
        <p:nvSpPr>
          <p:cNvPr id="4" name="Footer Placeholder 3"/>
          <p:cNvSpPr>
            <a:spLocks noGrp="1"/>
          </p:cNvSpPr>
          <p:nvPr>
            <p:ph type="ftr" sz="quarter" idx="11"/>
          </p:nvPr>
        </p:nvSpPr>
        <p:spPr/>
        <p:txBody>
          <a:bodyPr/>
          <a:lstStyle/>
          <a:p>
            <a:r>
              <a:rPr lang="en-GB"/>
              <a:t>Tertiles</a:t>
            </a:r>
          </a:p>
        </p:txBody>
      </p:sp>
      <p:sp>
        <p:nvSpPr>
          <p:cNvPr id="5" name="Slide Number Placeholder 4"/>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644580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SHELF v4</a:t>
            </a:r>
            <a:endParaRPr lang="en-GB"/>
          </a:p>
        </p:txBody>
      </p:sp>
      <p:sp>
        <p:nvSpPr>
          <p:cNvPr id="3" name="Footer Placeholder 2"/>
          <p:cNvSpPr>
            <a:spLocks noGrp="1"/>
          </p:cNvSpPr>
          <p:nvPr>
            <p:ph type="ftr" sz="quarter" idx="11"/>
          </p:nvPr>
        </p:nvSpPr>
        <p:spPr/>
        <p:txBody>
          <a:bodyPr/>
          <a:lstStyle/>
          <a:p>
            <a:r>
              <a:rPr lang="en-GB"/>
              <a:t>Tertiles</a:t>
            </a:r>
          </a:p>
        </p:txBody>
      </p:sp>
      <p:sp>
        <p:nvSpPr>
          <p:cNvPr id="4" name="Slide Number Placeholder 3"/>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08481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Tertiles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161486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v4</a:t>
            </a:r>
            <a:endParaRPr lang="en-GB"/>
          </a:p>
        </p:txBody>
      </p:sp>
      <p:sp>
        <p:nvSpPr>
          <p:cNvPr id="6" name="Footer Placeholder 5"/>
          <p:cNvSpPr>
            <a:spLocks noGrp="1"/>
          </p:cNvSpPr>
          <p:nvPr>
            <p:ph type="ftr" sz="quarter" idx="11"/>
          </p:nvPr>
        </p:nvSpPr>
        <p:spPr/>
        <p:txBody>
          <a:bodyPr/>
          <a:lstStyle/>
          <a:p>
            <a:r>
              <a:rPr lang="en-GB"/>
              <a:t>Tertiles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45504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a:solidFill>
            <a:schemeClr val="accent1">
              <a:lumMod val="40000"/>
              <a:lumOff val="60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SHELF v4</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Tertiles</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AC3D4-544A-4A2C-BB5A-5216180ED5CE}" type="slidenum">
              <a:rPr lang="en-GB" smtClean="0"/>
              <a:t>‹#›</a:t>
            </a:fld>
            <a:endParaRPr lang="en-GB"/>
          </a:p>
        </p:txBody>
      </p:sp>
    </p:spTree>
    <p:extLst>
      <p:ext uri="{BB962C8B-B14F-4D97-AF65-F5344CB8AC3E}">
        <p14:creationId xmlns:p14="http://schemas.microsoft.com/office/powerpoint/2010/main" val="3566748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Tertiles</a:t>
            </a:r>
          </a:p>
        </p:txBody>
      </p:sp>
      <p:sp>
        <p:nvSpPr>
          <p:cNvPr id="3" name="Subtitle 2"/>
          <p:cNvSpPr>
            <a:spLocks noGrp="1"/>
          </p:cNvSpPr>
          <p:nvPr>
            <p:ph type="subTitle" idx="1"/>
          </p:nvPr>
        </p:nvSpPr>
        <p:spPr/>
        <p:txBody>
          <a:bodyPr/>
          <a:lstStyle/>
          <a:p>
            <a:endParaRPr lang="en-GB"/>
          </a:p>
        </p:txBody>
      </p:sp>
      <p:sp>
        <p:nvSpPr>
          <p:cNvPr id="4" name="Date Placeholder 3"/>
          <p:cNvSpPr>
            <a:spLocks noGrp="1"/>
          </p:cNvSpPr>
          <p:nvPr>
            <p:ph type="dt" sz="half" idx="10"/>
          </p:nvPr>
        </p:nvSpPr>
        <p:spPr/>
        <p:txBody>
          <a:bodyPr/>
          <a:lstStyle/>
          <a:p>
            <a:r>
              <a:rPr lang="en-US"/>
              <a:t>SHELF v4</a:t>
            </a:r>
            <a:endParaRPr lang="en-GB" dirty="0"/>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1</a:t>
            </a:fld>
            <a:endParaRPr lang="en-GB"/>
          </a:p>
        </p:txBody>
      </p:sp>
    </p:spTree>
    <p:extLst>
      <p:ext uri="{BB962C8B-B14F-4D97-AF65-F5344CB8AC3E}">
        <p14:creationId xmlns:p14="http://schemas.microsoft.com/office/powerpoint/2010/main" val="201313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Tertiles T1 and T2</a:t>
            </a:r>
          </a:p>
        </p:txBody>
      </p:sp>
      <p:sp>
        <p:nvSpPr>
          <p:cNvPr id="3" name="Content Placeholder 2"/>
          <p:cNvSpPr>
            <a:spLocks noGrp="1"/>
          </p:cNvSpPr>
          <p:nvPr>
            <p:ph idx="1"/>
          </p:nvPr>
        </p:nvSpPr>
        <p:spPr/>
        <p:txBody>
          <a:bodyPr>
            <a:normAutofit/>
          </a:bodyPr>
          <a:lstStyle/>
          <a:p>
            <a:r>
              <a:rPr lang="en-GB" dirty="0"/>
              <a:t>You are asked to write down your </a:t>
            </a:r>
            <a:r>
              <a:rPr lang="en-GB" i="1" dirty="0"/>
              <a:t>lower and upper tertiles </a:t>
            </a:r>
            <a:r>
              <a:rPr lang="en-GB" dirty="0"/>
              <a:t>for the Quantity of Interest (QoI) X</a:t>
            </a:r>
          </a:p>
          <a:p>
            <a:pPr marL="0" indent="0">
              <a:buNone/>
            </a:pPr>
            <a:r>
              <a:rPr lang="en-GB" dirty="0">
                <a:solidFill>
                  <a:srgbClr val="0070C0"/>
                </a:solidFill>
              </a:rPr>
              <a:t>Tertiles T1 and T2</a:t>
            </a:r>
          </a:p>
          <a:p>
            <a:r>
              <a:rPr lang="en-GB" dirty="0"/>
              <a:t>You should judge it to be </a:t>
            </a:r>
            <a:r>
              <a:rPr lang="en-GB" dirty="0">
                <a:solidFill>
                  <a:srgbClr val="0070C0"/>
                </a:solidFill>
              </a:rPr>
              <a:t>equally likely </a:t>
            </a:r>
            <a:r>
              <a:rPr lang="en-GB" dirty="0"/>
              <a:t>that the true value of X is </a:t>
            </a:r>
          </a:p>
          <a:p>
            <a:pPr lvl="1"/>
            <a:r>
              <a:rPr lang="en-GB" dirty="0"/>
              <a:t>below T1, or</a:t>
            </a:r>
          </a:p>
          <a:p>
            <a:pPr lvl="1"/>
            <a:r>
              <a:rPr lang="en-GB" dirty="0"/>
              <a:t>between T1 and T2, or</a:t>
            </a:r>
          </a:p>
          <a:p>
            <a:pPr lvl="1"/>
            <a:r>
              <a:rPr lang="en-GB" dirty="0"/>
              <a:t>above T2</a:t>
            </a:r>
          </a:p>
          <a:p>
            <a:r>
              <a:rPr lang="en-GB" dirty="0"/>
              <a:t>It is clear that T1 should be between your L and M, and T2 should be between M and U</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2</a:t>
            </a:fld>
            <a:endParaRPr lang="en-GB"/>
          </a:p>
        </p:txBody>
      </p:sp>
    </p:spTree>
    <p:extLst>
      <p:ext uri="{BB962C8B-B14F-4D97-AF65-F5344CB8AC3E}">
        <p14:creationId xmlns:p14="http://schemas.microsoft.com/office/powerpoint/2010/main" val="22534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Placement of T1 and T2</a:t>
            </a:r>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endParaRPr lang="en-GB" sz="3500" dirty="0"/>
          </a:p>
          <a:p>
            <a:pPr marL="514350" indent="-514350">
              <a:buFont typeface="+mj-lt"/>
              <a:buAutoNum type="arabicPeriod"/>
            </a:pPr>
            <a:endParaRPr lang="en-GB" dirty="0"/>
          </a:p>
          <a:p>
            <a:r>
              <a:rPr lang="en-GB" dirty="0"/>
              <a:t>The difference between T1 and T2 should generally be less than the difference between L and T1, or between T2 and U</a:t>
            </a:r>
          </a:p>
          <a:p>
            <a:pPr lvl="1"/>
            <a:r>
              <a:rPr lang="en-GB" dirty="0"/>
              <a:t>Because values of X around L and U are barely plausible</a:t>
            </a:r>
          </a:p>
          <a:p>
            <a:pPr lvl="1"/>
            <a:r>
              <a:rPr lang="en-GB" dirty="0"/>
              <a:t>Whereas values around M are typically very plausible</a:t>
            </a:r>
          </a:p>
          <a:p>
            <a:pPr marL="0" indent="0">
              <a:buNone/>
            </a:pPr>
            <a:endParaRPr lang="en-GB" dirty="0"/>
          </a:p>
          <a:p>
            <a:pPr marL="514350" indent="-514350">
              <a:buFont typeface="+mj-lt"/>
              <a:buAutoNum type="arabicPeriod"/>
            </a:pPr>
            <a:endParaRPr lang="en-GB" sz="1000" dirty="0"/>
          </a:p>
          <a:p>
            <a:pPr marL="514350" indent="-514350">
              <a:buFont typeface="+mj-lt"/>
              <a:buAutoNum type="arabicPeriod"/>
            </a:pPr>
            <a:endParaRPr lang="en-GB" dirty="0"/>
          </a:p>
          <a:p>
            <a:pPr marL="0" indent="0">
              <a:buNone/>
            </a:pPr>
            <a:r>
              <a:rPr lang="en-GB" dirty="0"/>
              <a:t>Think carefully, write down your tertiles T1 and T2</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3</a:t>
            </a:fld>
            <a:endParaRPr lang="en-GB"/>
          </a:p>
        </p:txBody>
      </p:sp>
      <p:sp>
        <p:nvSpPr>
          <p:cNvPr id="68" name="Rounded Rectangle 67"/>
          <p:cNvSpPr/>
          <p:nvPr/>
        </p:nvSpPr>
        <p:spPr>
          <a:xfrm>
            <a:off x="431800" y="4684227"/>
            <a:ext cx="8280399"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You should judge that X is </a:t>
            </a:r>
            <a:r>
              <a:rPr lang="en-GB" b="1" u="sng" dirty="0"/>
              <a:t>equally likely</a:t>
            </a:r>
            <a:r>
              <a:rPr lang="en-GB" b="1" dirty="0"/>
              <a:t> </a:t>
            </a:r>
            <a:r>
              <a:rPr lang="en-GB" dirty="0"/>
              <a:t>to be in the light green region (</a:t>
            </a:r>
            <a:r>
              <a:rPr lang="en-GB" b="1" u="sng" dirty="0"/>
              <a:t>below T1</a:t>
            </a:r>
            <a:r>
              <a:rPr lang="en-GB" dirty="0"/>
              <a:t>) or in the blue region (</a:t>
            </a:r>
            <a:r>
              <a:rPr lang="en-GB" b="1" u="sng" dirty="0"/>
              <a:t>between T1 and T2</a:t>
            </a:r>
            <a:r>
              <a:rPr lang="en-GB" dirty="0"/>
              <a:t>) or in the light purple region (</a:t>
            </a:r>
            <a:r>
              <a:rPr lang="en-GB" b="1" u="sng" dirty="0"/>
              <a:t>between T2 and U</a:t>
            </a:r>
            <a:r>
              <a:rPr lang="en-GB" dirty="0"/>
              <a:t>)</a:t>
            </a:r>
          </a:p>
        </p:txBody>
      </p:sp>
      <p:grpSp>
        <p:nvGrpSpPr>
          <p:cNvPr id="64" name="Group 63"/>
          <p:cNvGrpSpPr/>
          <p:nvPr/>
        </p:nvGrpSpPr>
        <p:grpSpPr>
          <a:xfrm>
            <a:off x="931722" y="1977235"/>
            <a:ext cx="7162796" cy="629515"/>
            <a:chOff x="931722" y="2815936"/>
            <a:chExt cx="7162796" cy="629515"/>
          </a:xfrm>
        </p:grpSpPr>
        <p:cxnSp>
          <p:nvCxnSpPr>
            <p:cNvPr id="82" name="Straight Connector 81"/>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83" name="Group 82"/>
            <p:cNvGrpSpPr/>
            <p:nvPr/>
          </p:nvGrpSpPr>
          <p:grpSpPr>
            <a:xfrm>
              <a:off x="931722" y="2815936"/>
              <a:ext cx="7162796" cy="629515"/>
              <a:chOff x="931722" y="2815936"/>
              <a:chExt cx="7162796" cy="629515"/>
            </a:xfrm>
          </p:grpSpPr>
          <p:grpSp>
            <p:nvGrpSpPr>
              <p:cNvPr id="84" name="Group 83"/>
              <p:cNvGrpSpPr/>
              <p:nvPr/>
            </p:nvGrpSpPr>
            <p:grpSpPr>
              <a:xfrm>
                <a:off x="1278082" y="2815936"/>
                <a:ext cx="6431973" cy="629515"/>
                <a:chOff x="1278082" y="2815936"/>
                <a:chExt cx="6431973" cy="629515"/>
              </a:xfrm>
            </p:grpSpPr>
            <p:grpSp>
              <p:nvGrpSpPr>
                <p:cNvPr id="90" name="Group 89"/>
                <p:cNvGrpSpPr/>
                <p:nvPr/>
              </p:nvGrpSpPr>
              <p:grpSpPr>
                <a:xfrm>
                  <a:off x="1278082" y="2815936"/>
                  <a:ext cx="6431973" cy="235526"/>
                  <a:chOff x="1278082" y="2815936"/>
                  <a:chExt cx="6431973" cy="235526"/>
                </a:xfrm>
              </p:grpSpPr>
              <p:cxnSp>
                <p:nvCxnSpPr>
                  <p:cNvPr id="97" name="Straight Connector 96"/>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91" name="Group 90"/>
                <p:cNvGrpSpPr/>
                <p:nvPr/>
              </p:nvGrpSpPr>
              <p:grpSpPr>
                <a:xfrm>
                  <a:off x="1553439" y="3121601"/>
                  <a:ext cx="342900" cy="323850"/>
                  <a:chOff x="0" y="0"/>
                  <a:chExt cx="342900" cy="323850"/>
                </a:xfrm>
              </p:grpSpPr>
              <p:sp>
                <p:nvSpPr>
                  <p:cNvPr id="95" name="Oval 94"/>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6"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nvGrpSpPr>
                <p:cNvPr id="92" name="Group 91"/>
                <p:cNvGrpSpPr/>
                <p:nvPr/>
              </p:nvGrpSpPr>
              <p:grpSpPr>
                <a:xfrm>
                  <a:off x="6899996" y="3106879"/>
                  <a:ext cx="314325" cy="323850"/>
                  <a:chOff x="6899996" y="3106879"/>
                  <a:chExt cx="314325" cy="323850"/>
                </a:xfrm>
              </p:grpSpPr>
              <p:sp>
                <p:nvSpPr>
                  <p:cNvPr id="93" name="Oval 92"/>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4"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85" name="Group 84"/>
              <p:cNvGrpSpPr/>
              <p:nvPr/>
            </p:nvGrpSpPr>
            <p:grpSpPr>
              <a:xfrm>
                <a:off x="931722" y="2843644"/>
                <a:ext cx="7162796" cy="3465"/>
                <a:chOff x="931722" y="2843644"/>
                <a:chExt cx="7162796" cy="3465"/>
              </a:xfrm>
            </p:grpSpPr>
            <p:cxnSp>
              <p:nvCxnSpPr>
                <p:cNvPr id="86" name="Straight Connector 85"/>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grpSp>
      </p:grpSp>
      <p:grpSp>
        <p:nvGrpSpPr>
          <p:cNvPr id="66" name="Group 65"/>
          <p:cNvGrpSpPr/>
          <p:nvPr/>
        </p:nvGrpSpPr>
        <p:grpSpPr>
          <a:xfrm>
            <a:off x="3811058" y="1968766"/>
            <a:ext cx="438150" cy="623262"/>
            <a:chOff x="3811058" y="2553467"/>
            <a:chExt cx="438150" cy="623262"/>
          </a:xfrm>
        </p:grpSpPr>
        <p:grpSp>
          <p:nvGrpSpPr>
            <p:cNvPr id="78" name="Group 77"/>
            <p:cNvGrpSpPr/>
            <p:nvPr/>
          </p:nvGrpSpPr>
          <p:grpSpPr>
            <a:xfrm>
              <a:off x="3811058" y="2852879"/>
              <a:ext cx="438150" cy="323850"/>
              <a:chOff x="0" y="0"/>
              <a:chExt cx="438150" cy="323850"/>
            </a:xfrm>
          </p:grpSpPr>
          <p:sp>
            <p:nvSpPr>
              <p:cNvPr id="80" name="Oval 79"/>
              <p:cNvSpPr/>
              <p:nvPr/>
            </p:nvSpPr>
            <p:spPr>
              <a:xfrm>
                <a:off x="0" y="0"/>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1" name="Text Box 192"/>
              <p:cNvSpPr txBox="1"/>
              <p:nvPr/>
            </p:nvSpPr>
            <p:spPr>
              <a:xfrm>
                <a:off x="9525" y="2116"/>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79" name="Straight Connector 78"/>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67" name="Straight Connector 66"/>
          <p:cNvCxnSpPr/>
          <p:nvPr/>
        </p:nvCxnSpPr>
        <p:spPr>
          <a:xfrm>
            <a:off x="3958171" y="2004943"/>
            <a:ext cx="3093790"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102" name="Group 101"/>
          <p:cNvGrpSpPr/>
          <p:nvPr/>
        </p:nvGrpSpPr>
        <p:grpSpPr>
          <a:xfrm>
            <a:off x="3380314" y="1968761"/>
            <a:ext cx="428625" cy="623262"/>
            <a:chOff x="3795182" y="2553467"/>
            <a:chExt cx="428625" cy="623262"/>
          </a:xfrm>
        </p:grpSpPr>
        <p:grpSp>
          <p:nvGrpSpPr>
            <p:cNvPr id="103" name="Group 102"/>
            <p:cNvGrpSpPr/>
            <p:nvPr/>
          </p:nvGrpSpPr>
          <p:grpSpPr>
            <a:xfrm>
              <a:off x="3795182" y="2852879"/>
              <a:ext cx="428625" cy="323850"/>
              <a:chOff x="-15876" y="0"/>
              <a:chExt cx="428625" cy="323850"/>
            </a:xfrm>
          </p:grpSpPr>
          <p:sp>
            <p:nvSpPr>
              <p:cNvPr id="105" name="Oval 104"/>
              <p:cNvSpPr/>
              <p:nvPr/>
            </p:nvSpPr>
            <p:spPr>
              <a:xfrm>
                <a:off x="0" y="0"/>
                <a:ext cx="314325" cy="323850"/>
              </a:xfrm>
              <a:prstGeom prst="ellipse">
                <a:avLst/>
              </a:prstGeom>
              <a:solidFill>
                <a:srgbClr val="DFE6F5"/>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106" name="Text Box 192"/>
              <p:cNvSpPr txBox="1"/>
              <p:nvPr/>
            </p:nvSpPr>
            <p:spPr>
              <a:xfrm>
                <a:off x="-15876" y="2116"/>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latin typeface="Arial Narrow" panose="020B0606020202030204" pitchFamily="34" charset="0"/>
                    <a:ea typeface="Times New Roman" panose="02020603050405020304" pitchFamily="18" charset="0"/>
                    <a:cs typeface="Times New Roman" panose="02020603050405020304" pitchFamily="18" charset="0"/>
                  </a:rPr>
                  <a:t>T1</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104" name="Straight Connector 103"/>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7" name="Group 106"/>
          <p:cNvGrpSpPr/>
          <p:nvPr/>
        </p:nvGrpSpPr>
        <p:grpSpPr>
          <a:xfrm>
            <a:off x="4311647" y="1968767"/>
            <a:ext cx="428625" cy="623262"/>
            <a:chOff x="3795182" y="2553467"/>
            <a:chExt cx="428625" cy="623262"/>
          </a:xfrm>
        </p:grpSpPr>
        <p:grpSp>
          <p:nvGrpSpPr>
            <p:cNvPr id="108" name="Group 107"/>
            <p:cNvGrpSpPr/>
            <p:nvPr/>
          </p:nvGrpSpPr>
          <p:grpSpPr>
            <a:xfrm>
              <a:off x="3795182" y="2852879"/>
              <a:ext cx="428625" cy="323850"/>
              <a:chOff x="-15876" y="0"/>
              <a:chExt cx="428625" cy="323850"/>
            </a:xfrm>
          </p:grpSpPr>
          <p:sp>
            <p:nvSpPr>
              <p:cNvPr id="110" name="Oval 109"/>
              <p:cNvSpPr/>
              <p:nvPr/>
            </p:nvSpPr>
            <p:spPr>
              <a:xfrm>
                <a:off x="0" y="0"/>
                <a:ext cx="314325" cy="323850"/>
              </a:xfrm>
              <a:prstGeom prst="ellipse">
                <a:avLst/>
              </a:prstGeom>
              <a:solidFill>
                <a:srgbClr val="C2D0EC"/>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1" name="Text Box 192"/>
              <p:cNvSpPr txBox="1"/>
              <p:nvPr/>
            </p:nvSpPr>
            <p:spPr>
              <a:xfrm>
                <a:off x="-15876" y="2116"/>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latin typeface="Arial Narrow" panose="020B0606020202030204" pitchFamily="34" charset="0"/>
                    <a:ea typeface="Times New Roman" panose="02020603050405020304" pitchFamily="18" charset="0"/>
                    <a:cs typeface="Times New Roman" panose="02020603050405020304" pitchFamily="18" charset="0"/>
                  </a:rPr>
                  <a:t>T2</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109" name="Straight Connector 108"/>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19" name="Straight Connector 18"/>
          <p:cNvCxnSpPr/>
          <p:nvPr/>
        </p:nvCxnSpPr>
        <p:spPr>
          <a:xfrm>
            <a:off x="1711040" y="2004943"/>
            <a:ext cx="1832263" cy="0"/>
          </a:xfrm>
          <a:prstGeom prst="line">
            <a:avLst/>
          </a:prstGeom>
          <a:ln w="571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474636" y="2004943"/>
            <a:ext cx="2577325" cy="0"/>
          </a:xfrm>
          <a:prstGeom prst="line">
            <a:avLst/>
          </a:prstGeom>
          <a:ln w="57150">
            <a:solidFill>
              <a:srgbClr val="C9A6E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884024" y="206188"/>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3543303" y="2011056"/>
            <a:ext cx="931333"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6141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500" fill="hold"/>
                                        <p:tgtEl>
                                          <p:spTgt spid="102"/>
                                        </p:tgtEl>
                                        <p:attrNameLst>
                                          <p:attrName>ppt_x</p:attrName>
                                        </p:attrNameLst>
                                      </p:cBhvr>
                                      <p:tavLst>
                                        <p:tav tm="0">
                                          <p:val>
                                            <p:strVal val="0-#ppt_w/2"/>
                                          </p:val>
                                        </p:tav>
                                        <p:tav tm="100000">
                                          <p:val>
                                            <p:strVal val="#ppt_x"/>
                                          </p:val>
                                        </p:tav>
                                      </p:tavLst>
                                    </p:anim>
                                    <p:anim calcmode="lin" valueType="num">
                                      <p:cBhvr additive="base">
                                        <p:cTn id="8" dur="500" fill="hold"/>
                                        <p:tgtEl>
                                          <p:spTgt spid="10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arn(inVertical)">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cBhvr additive="base">
                                        <p:cTn id="17" dur="500" fill="hold"/>
                                        <p:tgtEl>
                                          <p:spTgt spid="107"/>
                                        </p:tgtEl>
                                        <p:attrNameLst>
                                          <p:attrName>ppt_x</p:attrName>
                                        </p:attrNameLst>
                                      </p:cBhvr>
                                      <p:tavLst>
                                        <p:tav tm="0">
                                          <p:val>
                                            <p:strVal val="1+#ppt_w/2"/>
                                          </p:val>
                                        </p:tav>
                                        <p:tav tm="100000">
                                          <p:val>
                                            <p:strVal val="#ppt_x"/>
                                          </p:val>
                                        </p:tav>
                                      </p:tavLst>
                                    </p:anim>
                                    <p:anim calcmode="lin" valueType="num">
                                      <p:cBhvr additive="base">
                                        <p:cTn id="18" dur="500" fill="hold"/>
                                        <p:tgtEl>
                                          <p:spTgt spid="107"/>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6" presetClass="entr" presetSubtype="21"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barn(inVertical)">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66"/>
                                        </p:tgtEl>
                                        <p:attrNameLst>
                                          <p:attrName>style.visibility</p:attrName>
                                        </p:attrNameLst>
                                      </p:cBhvr>
                                      <p:to>
                                        <p:strVal val="hidden"/>
                                      </p:to>
                                    </p:set>
                                  </p:childTnLst>
                                </p:cTn>
                              </p:par>
                              <p:par>
                                <p:cTn id="31" presetID="16" presetClass="entr" presetSubtype="21" fill="hold" nodeType="with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barn(inVertical)">
                                      <p:cBhvr>
                                        <p:cTn id="33" dur="500"/>
                                        <p:tgtEl>
                                          <p:spTgt spid="38"/>
                                        </p:tgtEl>
                                      </p:cBhvr>
                                    </p:animEffect>
                                  </p:childTnLst>
                                </p:cTn>
                              </p:par>
                              <p:par>
                                <p:cTn id="34" presetID="1" presetClass="entr" presetSubtype="0" fill="hold" grpId="0" nodeType="with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68"/>
                                        </p:tgtEl>
                                        <p:attrNameLst>
                                          <p:attrName>style.visibility</p:attrName>
                                        </p:attrNameLst>
                                      </p:cBhvr>
                                      <p:to>
                                        <p:strVal val="visible"/>
                                      </p:to>
                                    </p:set>
                                    <p:animEffect transition="in" filter="barn(inVertical)">
                                      <p:cBhvr>
                                        <p:cTn id="42" dur="500"/>
                                        <p:tgtEl>
                                          <p:spTgt spid="68"/>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Challenging and refining T1/T2</a:t>
            </a:r>
          </a:p>
        </p:txBody>
      </p:sp>
      <p:sp>
        <p:nvSpPr>
          <p:cNvPr id="3" name="Content Placeholder 2"/>
          <p:cNvSpPr>
            <a:spLocks noGrp="1"/>
          </p:cNvSpPr>
          <p:nvPr>
            <p:ph idx="1"/>
          </p:nvPr>
        </p:nvSpPr>
        <p:spPr/>
        <p:txBody>
          <a:bodyPr>
            <a:normAutofit fontScale="92500" lnSpcReduction="20000"/>
          </a:bodyPr>
          <a:lstStyle/>
          <a:p>
            <a:r>
              <a:rPr lang="en-GB" dirty="0"/>
              <a:t>In the same way as you did for your median</a:t>
            </a:r>
          </a:p>
          <a:p>
            <a:pPr marL="0" indent="0">
              <a:buNone/>
            </a:pPr>
            <a:r>
              <a:rPr lang="en-GB" dirty="0">
                <a:solidFill>
                  <a:srgbClr val="0070C0"/>
                </a:solidFill>
              </a:rPr>
              <a:t>Challenge</a:t>
            </a:r>
          </a:p>
          <a:p>
            <a:r>
              <a:rPr lang="en-GB" dirty="0"/>
              <a:t>Imagine a large prize for correctly guessing whether X will be below T1, between T1 and T2, or above T2</a:t>
            </a:r>
          </a:p>
          <a:p>
            <a:pPr lvl="1"/>
            <a:r>
              <a:rPr lang="en-GB" dirty="0"/>
              <a:t>You lose nothing if you are wrong</a:t>
            </a:r>
          </a:p>
          <a:p>
            <a:pPr lvl="1"/>
            <a:r>
              <a:rPr lang="en-GB" dirty="0"/>
              <a:t>Remember that you should think X is twice as likely to be outside the range from T1 to T2 as to </a:t>
            </a:r>
            <a:r>
              <a:rPr lang="en-GB"/>
              <a:t>be inside</a:t>
            </a:r>
            <a:endParaRPr lang="en-GB" dirty="0"/>
          </a:p>
          <a:p>
            <a:pPr marL="0" indent="0">
              <a:buNone/>
            </a:pPr>
            <a:r>
              <a:rPr lang="en-GB" dirty="0">
                <a:solidFill>
                  <a:srgbClr val="0070C0"/>
                </a:solidFill>
              </a:rPr>
              <a:t>Refine</a:t>
            </a:r>
          </a:p>
          <a:p>
            <a:r>
              <a:rPr lang="en-GB" dirty="0"/>
              <a:t>Consider moving T1 and T2 up or down to see where clear preferences emerge.</a:t>
            </a:r>
          </a:p>
          <a:p>
            <a:pPr lvl="1"/>
            <a:r>
              <a:rPr lang="en-GB" dirty="0"/>
              <a:t>E.g. move T1 up until you have a clear preference for “below T1”</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4</a:t>
            </a:fld>
            <a:endParaRPr lang="en-GB"/>
          </a:p>
        </p:txBody>
      </p:sp>
    </p:spTree>
    <p:extLst>
      <p:ext uri="{BB962C8B-B14F-4D97-AF65-F5344CB8AC3E}">
        <p14:creationId xmlns:p14="http://schemas.microsoft.com/office/powerpoint/2010/main" val="4091315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Finally</a:t>
            </a:r>
          </a:p>
        </p:txBody>
      </p:sp>
      <p:sp>
        <p:nvSpPr>
          <p:cNvPr id="3" name="Content Placeholder 2"/>
          <p:cNvSpPr>
            <a:spLocks noGrp="1"/>
          </p:cNvSpPr>
          <p:nvPr>
            <p:ph idx="1"/>
          </p:nvPr>
        </p:nvSpPr>
        <p:spPr/>
        <p:txBody>
          <a:bodyPr>
            <a:normAutofit fontScale="92500" lnSpcReduction="10000"/>
          </a:bodyPr>
          <a:lstStyle/>
          <a:p>
            <a:r>
              <a:rPr lang="en-GB" dirty="0"/>
              <a:t>You have specified your uncertainty about X through 5 numbers:</a:t>
            </a:r>
          </a:p>
          <a:p>
            <a:pPr marL="0" indent="0">
              <a:buNone/>
            </a:pPr>
            <a:endParaRPr lang="en-GB" dirty="0"/>
          </a:p>
          <a:p>
            <a:pPr marL="0" indent="0">
              <a:buNone/>
            </a:pPr>
            <a:endParaRPr lang="en-GB" dirty="0"/>
          </a:p>
          <a:p>
            <a:r>
              <a:rPr lang="en-GB" dirty="0"/>
              <a:t>This is based on the evidence, together with your own experience and judgement</a:t>
            </a:r>
          </a:p>
          <a:p>
            <a:r>
              <a:rPr lang="en-GB" dirty="0"/>
              <a:t>The narrowness of your range from T1 to T2 indicates the strength of your information</a:t>
            </a:r>
          </a:p>
          <a:p>
            <a:r>
              <a:rPr lang="en-GB" dirty="0"/>
              <a:t>Please check</a:t>
            </a:r>
          </a:p>
          <a:p>
            <a:pPr lvl="1"/>
            <a:r>
              <a:rPr lang="en-GB" dirty="0"/>
              <a:t>You judge that it is equally likely for X to be between T1 and M or between M and T2</a:t>
            </a:r>
          </a:p>
        </p:txBody>
      </p:sp>
      <p:sp>
        <p:nvSpPr>
          <p:cNvPr id="4" name="Date Placeholder 3"/>
          <p:cNvSpPr>
            <a:spLocks noGrp="1"/>
          </p:cNvSpPr>
          <p:nvPr>
            <p:ph type="dt" sz="half" idx="10"/>
          </p:nvPr>
        </p:nvSpPr>
        <p:spPr/>
        <p:txBody>
          <a:bodyPr/>
          <a:lstStyle/>
          <a:p>
            <a:r>
              <a:rPr lang="en-US"/>
              <a:t>SHELF v4</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5</a:t>
            </a:fld>
            <a:endParaRPr lang="en-GB"/>
          </a:p>
        </p:txBody>
      </p:sp>
      <p:grpSp>
        <p:nvGrpSpPr>
          <p:cNvPr id="56" name="Group 55"/>
          <p:cNvGrpSpPr/>
          <p:nvPr/>
        </p:nvGrpSpPr>
        <p:grpSpPr>
          <a:xfrm>
            <a:off x="931722" y="2738250"/>
            <a:ext cx="7162796" cy="635481"/>
            <a:chOff x="931722" y="2818935"/>
            <a:chExt cx="7162796" cy="635481"/>
          </a:xfrm>
        </p:grpSpPr>
        <p:grpSp>
          <p:nvGrpSpPr>
            <p:cNvPr id="46" name="Group 45"/>
            <p:cNvGrpSpPr/>
            <p:nvPr/>
          </p:nvGrpSpPr>
          <p:grpSpPr>
            <a:xfrm>
              <a:off x="1711040" y="2847109"/>
              <a:ext cx="5340921" cy="2638"/>
              <a:chOff x="1711040" y="2847109"/>
              <a:chExt cx="5340921" cy="2638"/>
            </a:xfrm>
          </p:grpSpPr>
          <p:cxnSp>
            <p:nvCxnSpPr>
              <p:cNvPr id="23" name="Straight Connector 22"/>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711040" y="2849747"/>
                <a:ext cx="1411962" cy="0"/>
              </a:xfrm>
              <a:prstGeom prst="line">
                <a:avLst/>
              </a:prstGeom>
              <a:ln w="57150">
                <a:solidFill>
                  <a:srgbClr val="D4EBD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555727" y="2849747"/>
                <a:ext cx="1120588"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235751" y="2849747"/>
                <a:ext cx="2816210" cy="0"/>
              </a:xfrm>
              <a:prstGeom prst="line">
                <a:avLst/>
              </a:prstGeom>
              <a:ln w="57150">
                <a:solidFill>
                  <a:srgbClr val="D8BEEC"/>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31722" y="2818935"/>
              <a:ext cx="7162796" cy="635481"/>
              <a:chOff x="931722" y="2818935"/>
              <a:chExt cx="7162796" cy="635481"/>
            </a:xfrm>
          </p:grpSpPr>
          <p:grpSp>
            <p:nvGrpSpPr>
              <p:cNvPr id="33" name="Group 32"/>
              <p:cNvGrpSpPr/>
              <p:nvPr/>
            </p:nvGrpSpPr>
            <p:grpSpPr>
              <a:xfrm>
                <a:off x="931722" y="2843644"/>
                <a:ext cx="7162796" cy="3465"/>
                <a:chOff x="931722" y="2843644"/>
                <a:chExt cx="7162796" cy="3465"/>
              </a:xfrm>
            </p:grpSpPr>
            <p:cxnSp>
              <p:nvCxnSpPr>
                <p:cNvPr id="25" name="Straight Connector 24"/>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1278082" y="2818935"/>
                <a:ext cx="6431973" cy="635481"/>
                <a:chOff x="1278082" y="2809970"/>
                <a:chExt cx="6431973" cy="635481"/>
              </a:xfrm>
            </p:grpSpPr>
            <p:grpSp>
              <p:nvGrpSpPr>
                <p:cNvPr id="22" name="Group 21"/>
                <p:cNvGrpSpPr/>
                <p:nvPr/>
              </p:nvGrpSpPr>
              <p:grpSpPr>
                <a:xfrm>
                  <a:off x="1278082" y="2815936"/>
                  <a:ext cx="6431973" cy="629515"/>
                  <a:chOff x="1278082" y="2815936"/>
                  <a:chExt cx="6431973" cy="629515"/>
                </a:xfrm>
              </p:grpSpPr>
              <p:grpSp>
                <p:nvGrpSpPr>
                  <p:cNvPr id="21" name="Group 20"/>
                  <p:cNvGrpSpPr/>
                  <p:nvPr/>
                </p:nvGrpSpPr>
                <p:grpSpPr>
                  <a:xfrm>
                    <a:off x="1278082" y="2815936"/>
                    <a:ext cx="6431973" cy="629515"/>
                    <a:chOff x="1278082" y="2815936"/>
                    <a:chExt cx="6431973" cy="629515"/>
                  </a:xfrm>
                </p:grpSpPr>
                <p:grpSp>
                  <p:nvGrpSpPr>
                    <p:cNvPr id="12" name="Group 11"/>
                    <p:cNvGrpSpPr/>
                    <p:nvPr/>
                  </p:nvGrpSpPr>
                  <p:grpSpPr>
                    <a:xfrm>
                      <a:off x="1278082" y="2815936"/>
                      <a:ext cx="6431973" cy="235526"/>
                      <a:chOff x="1278082" y="2815936"/>
                      <a:chExt cx="6431973" cy="235526"/>
                    </a:xfrm>
                  </p:grpSpPr>
                  <p:cxnSp>
                    <p:nvCxnSpPr>
                      <p:cNvPr id="8" name="Straight Connector 7"/>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1553439" y="3121601"/>
                      <a:ext cx="342900" cy="323850"/>
                      <a:chOff x="0" y="0"/>
                      <a:chExt cx="342900" cy="323850"/>
                    </a:xfrm>
                  </p:grpSpPr>
                  <p:sp>
                    <p:nvSpPr>
                      <p:cNvPr id="14" name="Oval 13"/>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nvGrpSpPr>
                    <p:cNvPr id="20" name="Group 19"/>
                    <p:cNvGrpSpPr/>
                    <p:nvPr/>
                  </p:nvGrpSpPr>
                  <p:grpSpPr>
                    <a:xfrm>
                      <a:off x="6899996" y="3106879"/>
                      <a:ext cx="314325" cy="323850"/>
                      <a:chOff x="6899996" y="3106879"/>
                      <a:chExt cx="314325" cy="323850"/>
                    </a:xfrm>
                  </p:grpSpPr>
                  <p:sp>
                    <p:nvSpPr>
                      <p:cNvPr id="17" name="Oval 16"/>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8"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sp>
                <p:nvSpPr>
                  <p:cNvPr id="26" name="Oval 25"/>
                  <p:cNvSpPr/>
                  <p:nvPr/>
                </p:nvSpPr>
                <p:spPr>
                  <a:xfrm>
                    <a:off x="3398679" y="3112380"/>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7" name="Text Box 192"/>
                  <p:cNvSpPr txBox="1"/>
                  <p:nvPr/>
                </p:nvSpPr>
                <p:spPr>
                  <a:xfrm>
                    <a:off x="3408204" y="3131430"/>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nvGrpSpPr>
                <p:cNvPr id="43" name="Group 42"/>
                <p:cNvGrpSpPr/>
                <p:nvPr/>
              </p:nvGrpSpPr>
              <p:grpSpPr>
                <a:xfrm>
                  <a:off x="2949964" y="2809970"/>
                  <a:ext cx="428625" cy="623262"/>
                  <a:chOff x="3795182" y="2553467"/>
                  <a:chExt cx="428625" cy="623262"/>
                </a:xfrm>
              </p:grpSpPr>
              <p:grpSp>
                <p:nvGrpSpPr>
                  <p:cNvPr id="44" name="Group 43"/>
                  <p:cNvGrpSpPr/>
                  <p:nvPr/>
                </p:nvGrpSpPr>
                <p:grpSpPr>
                  <a:xfrm>
                    <a:off x="3795182" y="2852879"/>
                    <a:ext cx="428625" cy="323850"/>
                    <a:chOff x="-15876" y="0"/>
                    <a:chExt cx="428625" cy="323850"/>
                  </a:xfrm>
                </p:grpSpPr>
                <p:sp>
                  <p:nvSpPr>
                    <p:cNvPr id="48" name="Oval 47"/>
                    <p:cNvSpPr/>
                    <p:nvPr/>
                  </p:nvSpPr>
                  <p:spPr>
                    <a:xfrm>
                      <a:off x="0" y="0"/>
                      <a:ext cx="314325" cy="323850"/>
                    </a:xfrm>
                    <a:prstGeom prst="ellipse">
                      <a:avLst/>
                    </a:prstGeom>
                    <a:solidFill>
                      <a:srgbClr val="DFE6F5"/>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49" name="Text Box 192"/>
                    <p:cNvSpPr txBox="1"/>
                    <p:nvPr/>
                  </p:nvSpPr>
                  <p:spPr>
                    <a:xfrm>
                      <a:off x="-15876" y="2116"/>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latin typeface="Arial Narrow" panose="020B0606020202030204" pitchFamily="34" charset="0"/>
                          <a:ea typeface="Times New Roman" panose="02020603050405020304" pitchFamily="18" charset="0"/>
                          <a:cs typeface="Times New Roman" panose="02020603050405020304" pitchFamily="18" charset="0"/>
                        </a:rPr>
                        <a:t>T1</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47" name="Straight Connector 46"/>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4072762" y="2809970"/>
                  <a:ext cx="428625" cy="623262"/>
                  <a:chOff x="3795182" y="2553467"/>
                  <a:chExt cx="428625" cy="623262"/>
                </a:xfrm>
              </p:grpSpPr>
              <p:grpSp>
                <p:nvGrpSpPr>
                  <p:cNvPr id="51" name="Group 50"/>
                  <p:cNvGrpSpPr/>
                  <p:nvPr/>
                </p:nvGrpSpPr>
                <p:grpSpPr>
                  <a:xfrm>
                    <a:off x="3795182" y="2852879"/>
                    <a:ext cx="428625" cy="323850"/>
                    <a:chOff x="-15876" y="0"/>
                    <a:chExt cx="428625" cy="323850"/>
                  </a:xfrm>
                </p:grpSpPr>
                <p:sp>
                  <p:nvSpPr>
                    <p:cNvPr id="53" name="Oval 52"/>
                    <p:cNvSpPr/>
                    <p:nvPr/>
                  </p:nvSpPr>
                  <p:spPr>
                    <a:xfrm>
                      <a:off x="0" y="0"/>
                      <a:ext cx="314325" cy="323850"/>
                    </a:xfrm>
                    <a:prstGeom prst="ellipse">
                      <a:avLst/>
                    </a:prstGeom>
                    <a:solidFill>
                      <a:srgbClr val="C2D0EC"/>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4" name="Text Box 192"/>
                    <p:cNvSpPr txBox="1"/>
                    <p:nvPr/>
                  </p:nvSpPr>
                  <p:spPr>
                    <a:xfrm>
                      <a:off x="-15876" y="2116"/>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latin typeface="Arial Narrow" panose="020B0606020202030204" pitchFamily="34" charset="0"/>
                          <a:ea typeface="Times New Roman" panose="02020603050405020304" pitchFamily="18" charset="0"/>
                          <a:cs typeface="Times New Roman" panose="02020603050405020304" pitchFamily="18" charset="0"/>
                        </a:rPr>
                        <a:t>T2</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52" name="Straight Connector 51"/>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grpSp>
      </p:grpSp>
      <p:cxnSp>
        <p:nvCxnSpPr>
          <p:cNvPr id="38" name="Straight Connector 37"/>
          <p:cNvCxnSpPr/>
          <p:nvPr/>
        </p:nvCxnSpPr>
        <p:spPr>
          <a:xfrm>
            <a:off x="3555727" y="2769067"/>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123002" y="2771924"/>
            <a:ext cx="1112749"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19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par>
                          <p:cTn id="23" fill="hold">
                            <p:stCondLst>
                              <p:cond delay="0"/>
                            </p:stCondLst>
                            <p:childTnLst>
                              <p:par>
                                <p:cTn id="24" presetID="16" presetClass="exit" presetSubtype="21" fill="hold" nodeType="afterEffect">
                                  <p:stCondLst>
                                    <p:cond delay="0"/>
                                  </p:stCondLst>
                                  <p:childTnLst>
                                    <p:animEffect transition="out" filter="barn(inVertical)">
                                      <p:cBhvr>
                                        <p:cTn id="25" dur="500"/>
                                        <p:tgtEl>
                                          <p:spTgt spid="58"/>
                                        </p:tgtEl>
                                      </p:cBhvr>
                                    </p:animEffect>
                                    <p:set>
                                      <p:cBhvr>
                                        <p:cTn id="26" dur="1" fill="hold">
                                          <p:stCondLst>
                                            <p:cond delay="499"/>
                                          </p:stCondLst>
                                        </p:cTn>
                                        <p:tgtEl>
                                          <p:spTgt spid="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1671</TotalTime>
  <Words>677</Words>
  <Application>Microsoft Office PowerPoint</Application>
  <PresentationFormat>On-screen Show (4:3)</PresentationFormat>
  <Paragraphs>80</Paragraphs>
  <Slides>5</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Arial Narrow</vt:lpstr>
      <vt:lpstr>Calibri</vt:lpstr>
      <vt:lpstr>Calibri Light</vt:lpstr>
      <vt:lpstr>Office Theme</vt:lpstr>
      <vt:lpstr>Tertiles</vt:lpstr>
      <vt:lpstr>Tertiles T1 and T2</vt:lpstr>
      <vt:lpstr>Placement of T1 and T2</vt:lpstr>
      <vt:lpstr>Challenging and refining T1/T2</vt:lpstr>
      <vt:lpstr>Finally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Plausible Limits</dc:title>
  <dc:creator>Tony</dc:creator>
  <cp:lastModifiedBy>Tony O'Hagan</cp:lastModifiedBy>
  <cp:revision>39</cp:revision>
  <dcterms:created xsi:type="dcterms:W3CDTF">2016-06-13T16:24:31Z</dcterms:created>
  <dcterms:modified xsi:type="dcterms:W3CDTF">2019-06-10T10:46:31Z</dcterms:modified>
</cp:coreProperties>
</file>