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65" r:id="rId3"/>
    <p:sldId id="267" r:id="rId4"/>
    <p:sldId id="266" r:id="rId5"/>
    <p:sldId id="268"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1" autoAdjust="0"/>
    <p:restoredTop sz="85006" autoAdjust="0"/>
  </p:normalViewPr>
  <p:slideViewPr>
    <p:cSldViewPr snapToGrid="0">
      <p:cViewPr varScale="1">
        <p:scale>
          <a:sx n="70" d="100"/>
          <a:sy n="70" d="100"/>
        </p:scale>
        <p:origin x="984" y="62"/>
      </p:cViewPr>
      <p:guideLst/>
    </p:cSldViewPr>
  </p:slideViewPr>
  <p:notesTextViewPr>
    <p:cViewPr>
      <p:scale>
        <a:sx n="1" d="1"/>
        <a:sy n="1" d="1"/>
      </p:scale>
      <p:origin x="0" y="0"/>
    </p:cViewPr>
  </p:notesTextViewPr>
  <p:notesViewPr>
    <p:cSldViewPr snapToGrid="0">
      <p:cViewPr varScale="1">
        <p:scale>
          <a:sx n="66" d="100"/>
          <a:sy n="66" d="100"/>
        </p:scale>
        <p:origin x="2746"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437E5B-9AD5-4BD4-97DC-00B981A8FF70}" type="datetimeFigureOut">
              <a:rPr lang="en-GB" smtClean="0"/>
              <a:t>10/06/2019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985B43-0238-4391-8789-B700D2BCDCFB}" type="slidenum">
              <a:rPr lang="en-GB" smtClean="0"/>
              <a:t>‹#›</a:t>
            </a:fld>
            <a:endParaRPr lang="en-GB"/>
          </a:p>
        </p:txBody>
      </p:sp>
    </p:spTree>
    <p:extLst>
      <p:ext uri="{BB962C8B-B14F-4D97-AF65-F5344CB8AC3E}">
        <p14:creationId xmlns:p14="http://schemas.microsoft.com/office/powerpoint/2010/main" val="172386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baseline="0" dirty="0"/>
              <a:t> It is not enough to just have the individual distributions.  Inputting the different distributions to the wider context problem is likely to lead to different conclusions, with no way to say which conclusion is best.  We need a single distribution, but it should be one that represents a synthesis of the available knowledge and judgement.</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2</a:t>
            </a:fld>
            <a:endParaRPr lang="en-GB"/>
          </a:p>
        </p:txBody>
      </p:sp>
    </p:spTree>
    <p:extLst>
      <p:ext uri="{BB962C8B-B14F-4D97-AF65-F5344CB8AC3E}">
        <p14:creationId xmlns:p14="http://schemas.microsoft.com/office/powerpoint/2010/main" val="387841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Facilitator: </a:t>
            </a:r>
            <a:r>
              <a:rPr lang="en-GB" b="0" baseline="0" dirty="0"/>
              <a:t> Through the preceding discussion of individual distributions, the experts may have converged somewhat in their beliefs, but they cannot be expected to reach complete agreement.</a:t>
            </a:r>
            <a:endParaRPr lang="en-GB" b="1" dirty="0"/>
          </a:p>
          <a:p>
            <a:endParaRPr lang="en-GB" dirty="0"/>
          </a:p>
        </p:txBody>
      </p:sp>
      <p:sp>
        <p:nvSpPr>
          <p:cNvPr id="4" name="Slide Number Placeholder 3"/>
          <p:cNvSpPr>
            <a:spLocks noGrp="1"/>
          </p:cNvSpPr>
          <p:nvPr>
            <p:ph type="sldNum" sz="quarter" idx="10"/>
          </p:nvPr>
        </p:nvSpPr>
        <p:spPr/>
        <p:txBody>
          <a:bodyPr/>
          <a:lstStyle/>
          <a:p>
            <a:fld id="{9F985B43-0238-4391-8789-B700D2BCDCFB}" type="slidenum">
              <a:rPr lang="en-GB" smtClean="0"/>
              <a:t>3</a:t>
            </a:fld>
            <a:endParaRPr lang="en-GB"/>
          </a:p>
        </p:txBody>
      </p:sp>
    </p:spTree>
    <p:extLst>
      <p:ext uri="{BB962C8B-B14F-4D97-AF65-F5344CB8AC3E}">
        <p14:creationId xmlns:p14="http://schemas.microsoft.com/office/powerpoint/2010/main" val="713306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Facilitator: </a:t>
            </a:r>
            <a:r>
              <a:rPr lang="en-GB" b="0" baseline="0" dirty="0"/>
              <a:t> The RIO perspective is a fundamental part of the SHELF system, so it is important for the experts to understand this.</a:t>
            </a:r>
            <a:endParaRPr lang="en-GB" b="1" dirty="0"/>
          </a:p>
          <a:p>
            <a:endParaRPr lang="en-GB" dirty="0"/>
          </a:p>
        </p:txBody>
      </p:sp>
      <p:sp>
        <p:nvSpPr>
          <p:cNvPr id="4" name="Slide Number Placeholder 3"/>
          <p:cNvSpPr>
            <a:spLocks noGrp="1"/>
          </p:cNvSpPr>
          <p:nvPr>
            <p:ph type="sldNum" sz="quarter" idx="10"/>
          </p:nvPr>
        </p:nvSpPr>
        <p:spPr/>
        <p:txBody>
          <a:bodyPr/>
          <a:lstStyle/>
          <a:p>
            <a:fld id="{9F985B43-0238-4391-8789-B700D2BCDCFB}" type="slidenum">
              <a:rPr lang="en-GB" smtClean="0"/>
              <a:t>4</a:t>
            </a:fld>
            <a:endParaRPr lang="en-GB"/>
          </a:p>
        </p:txBody>
      </p:sp>
    </p:spTree>
    <p:extLst>
      <p:ext uri="{BB962C8B-B14F-4D97-AF65-F5344CB8AC3E}">
        <p14:creationId xmlns:p14="http://schemas.microsoft.com/office/powerpoint/2010/main" val="1751670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Facilitator: </a:t>
            </a:r>
            <a:r>
              <a:rPr lang="en-GB" b="0" baseline="0" dirty="0"/>
              <a:t> And this slide is the key one.  Make sure that the experts understand and agree that they will try to make judgements according to the RIO perspective.  They need to be prepared to give credit to the opinions of the </a:t>
            </a:r>
            <a:r>
              <a:rPr lang="en-GB" b="0" baseline="0"/>
              <a:t>other experts.</a:t>
            </a:r>
            <a:endParaRPr lang="en-GB" b="1"/>
          </a:p>
          <a:p>
            <a:endParaRPr lang="en-GB" dirty="0"/>
          </a:p>
        </p:txBody>
      </p:sp>
      <p:sp>
        <p:nvSpPr>
          <p:cNvPr id="4" name="Slide Number Placeholder 3"/>
          <p:cNvSpPr>
            <a:spLocks noGrp="1"/>
          </p:cNvSpPr>
          <p:nvPr>
            <p:ph type="sldNum" sz="quarter" idx="10"/>
          </p:nvPr>
        </p:nvSpPr>
        <p:spPr/>
        <p:txBody>
          <a:bodyPr/>
          <a:lstStyle/>
          <a:p>
            <a:fld id="{9F985B43-0238-4391-8789-B700D2BCDCFB}" type="slidenum">
              <a:rPr lang="en-GB" smtClean="0"/>
              <a:t>5</a:t>
            </a:fld>
            <a:endParaRPr lang="en-GB"/>
          </a:p>
        </p:txBody>
      </p:sp>
    </p:spTree>
    <p:extLst>
      <p:ext uri="{BB962C8B-B14F-4D97-AF65-F5344CB8AC3E}">
        <p14:creationId xmlns:p14="http://schemas.microsoft.com/office/powerpoint/2010/main" val="2785184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ctr"/>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302621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28699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1376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43059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473966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RIO</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614635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SHELF v4</a:t>
            </a:r>
            <a:endParaRPr lang="en-GB"/>
          </a:p>
        </p:txBody>
      </p:sp>
      <p:sp>
        <p:nvSpPr>
          <p:cNvPr id="8" name="Footer Placeholder 7"/>
          <p:cNvSpPr>
            <a:spLocks noGrp="1"/>
          </p:cNvSpPr>
          <p:nvPr>
            <p:ph type="ftr" sz="quarter" idx="11"/>
          </p:nvPr>
        </p:nvSpPr>
        <p:spPr/>
        <p:txBody>
          <a:bodyPr/>
          <a:lstStyle/>
          <a:p>
            <a:r>
              <a:rPr lang="en-GB"/>
              <a:t>RIO</a:t>
            </a:r>
          </a:p>
        </p:txBody>
      </p:sp>
      <p:sp>
        <p:nvSpPr>
          <p:cNvPr id="9" name="Slide Number Placeholder 8"/>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928943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SHELF v4</a:t>
            </a:r>
            <a:endParaRPr lang="en-GB"/>
          </a:p>
        </p:txBody>
      </p:sp>
      <p:sp>
        <p:nvSpPr>
          <p:cNvPr id="4" name="Footer Placeholder 3"/>
          <p:cNvSpPr>
            <a:spLocks noGrp="1"/>
          </p:cNvSpPr>
          <p:nvPr>
            <p:ph type="ftr" sz="quarter" idx="11"/>
          </p:nvPr>
        </p:nvSpPr>
        <p:spPr/>
        <p:txBody>
          <a:bodyPr/>
          <a:lstStyle/>
          <a:p>
            <a:r>
              <a:rPr lang="en-GB"/>
              <a:t>RIO</a:t>
            </a:r>
          </a:p>
        </p:txBody>
      </p:sp>
      <p:sp>
        <p:nvSpPr>
          <p:cNvPr id="5" name="Slide Number Placeholder 4"/>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644580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SHELF v4</a:t>
            </a:r>
            <a:endParaRPr lang="en-GB"/>
          </a:p>
        </p:txBody>
      </p:sp>
      <p:sp>
        <p:nvSpPr>
          <p:cNvPr id="3" name="Footer Placeholder 2"/>
          <p:cNvSpPr>
            <a:spLocks noGrp="1"/>
          </p:cNvSpPr>
          <p:nvPr>
            <p:ph type="ftr" sz="quarter" idx="11"/>
          </p:nvPr>
        </p:nvSpPr>
        <p:spPr/>
        <p:txBody>
          <a:bodyPr/>
          <a:lstStyle/>
          <a:p>
            <a:r>
              <a:rPr lang="en-GB"/>
              <a:t>RIO</a:t>
            </a:r>
          </a:p>
        </p:txBody>
      </p:sp>
      <p:sp>
        <p:nvSpPr>
          <p:cNvPr id="4" name="Slide Number Placeholder 3"/>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08481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RIO</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161486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RIO</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45504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a:solidFill>
            <a:schemeClr val="accent1">
              <a:lumMod val="40000"/>
              <a:lumOff val="60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SHELF v4</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RIO</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AC3D4-544A-4A2C-BB5A-5216180ED5CE}" type="slidenum">
              <a:rPr lang="en-GB" smtClean="0"/>
              <a:t>‹#›</a:t>
            </a:fld>
            <a:endParaRPr lang="en-GB"/>
          </a:p>
        </p:txBody>
      </p:sp>
    </p:spTree>
    <p:extLst>
      <p:ext uri="{BB962C8B-B14F-4D97-AF65-F5344CB8AC3E}">
        <p14:creationId xmlns:p14="http://schemas.microsoft.com/office/powerpoint/2010/main" val="3566748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RIO</a:t>
            </a:r>
          </a:p>
        </p:txBody>
      </p:sp>
      <p:sp>
        <p:nvSpPr>
          <p:cNvPr id="3" name="Subtitle 2"/>
          <p:cNvSpPr>
            <a:spLocks noGrp="1"/>
          </p:cNvSpPr>
          <p:nvPr>
            <p:ph type="subTitle" idx="1"/>
          </p:nvPr>
        </p:nvSpPr>
        <p:spPr/>
        <p:txBody>
          <a:bodyPr/>
          <a:lstStyle/>
          <a:p>
            <a:endParaRPr lang="en-GB"/>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RIO</a:t>
            </a:r>
            <a:endParaRPr lang="en-GB" dirty="0"/>
          </a:p>
        </p:txBody>
      </p:sp>
      <p:sp>
        <p:nvSpPr>
          <p:cNvPr id="6" name="Slide Number Placeholder 5"/>
          <p:cNvSpPr>
            <a:spLocks noGrp="1"/>
          </p:cNvSpPr>
          <p:nvPr>
            <p:ph type="sldNum" sz="quarter" idx="12"/>
          </p:nvPr>
        </p:nvSpPr>
        <p:spPr/>
        <p:txBody>
          <a:bodyPr/>
          <a:lstStyle/>
          <a:p>
            <a:fld id="{178AC3D4-544A-4A2C-BB5A-5216180ED5CE}" type="slidenum">
              <a:rPr lang="en-GB" smtClean="0"/>
              <a:t>1</a:t>
            </a:fld>
            <a:endParaRPr lang="en-GB"/>
          </a:p>
        </p:txBody>
      </p:sp>
    </p:spTree>
    <p:extLst>
      <p:ext uri="{BB962C8B-B14F-4D97-AF65-F5344CB8AC3E}">
        <p14:creationId xmlns:p14="http://schemas.microsoft.com/office/powerpoint/2010/main" val="2013130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next step</a:t>
            </a:r>
          </a:p>
        </p:txBody>
      </p:sp>
      <p:sp>
        <p:nvSpPr>
          <p:cNvPr id="3" name="Content Placeholder 2"/>
          <p:cNvSpPr>
            <a:spLocks noGrp="1"/>
          </p:cNvSpPr>
          <p:nvPr>
            <p:ph idx="1"/>
          </p:nvPr>
        </p:nvSpPr>
        <p:spPr/>
        <p:txBody>
          <a:bodyPr>
            <a:normAutofit lnSpcReduction="10000"/>
          </a:bodyPr>
          <a:lstStyle/>
          <a:p>
            <a:r>
              <a:rPr lang="en-GB" dirty="0"/>
              <a:t>We know that different experts will have different opinions about X</a:t>
            </a:r>
          </a:p>
          <a:p>
            <a:pPr lvl="1"/>
            <a:r>
              <a:rPr lang="en-GB" dirty="0"/>
              <a:t>Because of different interpretations of data, different ways to think about X, different backgrounds and expertise</a:t>
            </a:r>
          </a:p>
          <a:p>
            <a:r>
              <a:rPr lang="en-GB" dirty="0"/>
              <a:t>We have elicited your individual judgements, fitted distributions and discussed your differing opinions</a:t>
            </a:r>
          </a:p>
          <a:p>
            <a:pPr lvl="1"/>
            <a:r>
              <a:rPr lang="en-GB" dirty="0"/>
              <a:t>Trying to reach a common understanding</a:t>
            </a:r>
          </a:p>
          <a:p>
            <a:r>
              <a:rPr lang="en-GB" dirty="0"/>
              <a:t>Now we need a </a:t>
            </a:r>
            <a:r>
              <a:rPr lang="en-GB" dirty="0">
                <a:solidFill>
                  <a:srgbClr val="0070C0"/>
                </a:solidFill>
              </a:rPr>
              <a:t>single </a:t>
            </a:r>
            <a:r>
              <a:rPr lang="en-GB" dirty="0"/>
              <a:t>probability distribution to synthesise your knowledge</a:t>
            </a:r>
          </a:p>
          <a:p>
            <a:pPr lvl="1"/>
            <a:r>
              <a:rPr lang="en-GB" dirty="0"/>
              <a:t>We call it a consensus distribution</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2</a:t>
            </a:fld>
            <a:endParaRPr lang="en-GB"/>
          </a:p>
        </p:txBody>
      </p:sp>
    </p:spTree>
    <p:extLst>
      <p:ext uri="{BB962C8B-B14F-4D97-AF65-F5344CB8AC3E}">
        <p14:creationId xmlns:p14="http://schemas.microsoft.com/office/powerpoint/2010/main" val="1935992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Consensus</a:t>
            </a:r>
          </a:p>
        </p:txBody>
      </p:sp>
      <p:sp>
        <p:nvSpPr>
          <p:cNvPr id="3" name="Content Placeholder 2"/>
          <p:cNvSpPr>
            <a:spLocks noGrp="1"/>
          </p:cNvSpPr>
          <p:nvPr>
            <p:ph idx="1"/>
          </p:nvPr>
        </p:nvSpPr>
        <p:spPr/>
        <p:txBody>
          <a:bodyPr>
            <a:normAutofit lnSpcReduction="10000"/>
          </a:bodyPr>
          <a:lstStyle/>
          <a:p>
            <a:r>
              <a:rPr lang="en-GB" dirty="0"/>
              <a:t>But what kind of consensus can we hope for?</a:t>
            </a:r>
          </a:p>
          <a:p>
            <a:r>
              <a:rPr lang="en-GB" dirty="0"/>
              <a:t>You will not all go away from this workshop in complete agreement!</a:t>
            </a:r>
          </a:p>
          <a:p>
            <a:pPr lvl="1"/>
            <a:r>
              <a:rPr lang="en-GB" dirty="0"/>
              <a:t>There is no single distribution that you would all accept as representing your own opinions</a:t>
            </a:r>
          </a:p>
          <a:p>
            <a:pPr lvl="1"/>
            <a:r>
              <a:rPr lang="en-GB" dirty="0"/>
              <a:t>So there is no point in asking for that kind of consensus</a:t>
            </a:r>
          </a:p>
          <a:p>
            <a:r>
              <a:rPr lang="en-GB" dirty="0"/>
              <a:t>Instead, we will ask you to discuss, and hopefully agree on, a distribution representing the reasonable opinions of an external observer</a:t>
            </a:r>
          </a:p>
          <a:p>
            <a:pPr lvl="1"/>
            <a:r>
              <a:rPr lang="en-GB" dirty="0"/>
              <a:t>Acting as an agent of the decision-maker</a:t>
            </a:r>
          </a:p>
          <a:p>
            <a:pPr lvl="1"/>
            <a:r>
              <a:rPr lang="en-GB" dirty="0"/>
              <a:t>We call that person </a:t>
            </a:r>
            <a:r>
              <a:rPr lang="en-GB" dirty="0">
                <a:solidFill>
                  <a:srgbClr val="0070C0"/>
                </a:solidFill>
              </a:rPr>
              <a:t>RIO</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3</a:t>
            </a:fld>
            <a:endParaRPr lang="en-GB"/>
          </a:p>
        </p:txBody>
      </p:sp>
    </p:spTree>
    <p:extLst>
      <p:ext uri="{BB962C8B-B14F-4D97-AF65-F5344CB8AC3E}">
        <p14:creationId xmlns:p14="http://schemas.microsoft.com/office/powerpoint/2010/main" val="1438286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businesscloudnews.com/files/2013/10/Teamwork-puzzle-piec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2819665"/>
            <a:ext cx="2857500" cy="214312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normAutofit/>
          </a:bodyPr>
          <a:lstStyle/>
          <a:p>
            <a:r>
              <a:rPr lang="en-GB" dirty="0"/>
              <a:t>RIO is the Rational Impartial Observer</a:t>
            </a:r>
          </a:p>
          <a:p>
            <a:pPr lvl="1"/>
            <a:r>
              <a:rPr lang="en-GB" dirty="0"/>
              <a:t>Who has listened to your discussions and understands your arguments</a:t>
            </a:r>
          </a:p>
          <a:p>
            <a:pPr marL="457200" lvl="1" indent="0">
              <a:buNone/>
            </a:pPr>
            <a:endParaRPr lang="en-GB" dirty="0"/>
          </a:p>
          <a:p>
            <a:pPr lvl="1"/>
            <a:endParaRPr lang="en-GB" dirty="0"/>
          </a:p>
          <a:p>
            <a:pPr lvl="2"/>
            <a:endParaRPr lang="en-GB" dirty="0"/>
          </a:p>
          <a:p>
            <a:pPr lvl="1"/>
            <a:endParaRPr lang="en-GB" dirty="0"/>
          </a:p>
          <a:p>
            <a:pPr lvl="1"/>
            <a:endParaRPr lang="en-GB" dirty="0"/>
          </a:p>
          <a:p>
            <a:r>
              <a:rPr lang="en-GB" dirty="0"/>
              <a:t>RIO does not have identical views to any one of you</a:t>
            </a:r>
          </a:p>
          <a:p>
            <a:pPr lvl="1"/>
            <a:r>
              <a:rPr lang="en-GB" dirty="0"/>
              <a:t>RIO’s own impartial opinion is based on what he or she has heard</a:t>
            </a:r>
          </a:p>
        </p:txBody>
      </p:sp>
      <p:sp>
        <p:nvSpPr>
          <p:cNvPr id="2" name="Title 1"/>
          <p:cNvSpPr>
            <a:spLocks noGrp="1"/>
          </p:cNvSpPr>
          <p:nvPr>
            <p:ph type="title"/>
          </p:nvPr>
        </p:nvSpPr>
        <p:spPr/>
        <p:txBody>
          <a:bodyPr/>
          <a:lstStyle/>
          <a:p>
            <a:r>
              <a:rPr lang="en-GB" dirty="0"/>
              <a:t>RIO</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4</a:t>
            </a:fld>
            <a:endParaRPr lang="en-GB"/>
          </a:p>
        </p:txBody>
      </p:sp>
      <p:grpSp>
        <p:nvGrpSpPr>
          <p:cNvPr id="8" name="Group 7"/>
          <p:cNvGrpSpPr/>
          <p:nvPr/>
        </p:nvGrpSpPr>
        <p:grpSpPr>
          <a:xfrm>
            <a:off x="6153150" y="2929731"/>
            <a:ext cx="1104900" cy="1323975"/>
            <a:chOff x="6153150" y="2929731"/>
            <a:chExt cx="1104900" cy="1323975"/>
          </a:xfrm>
        </p:grpSpPr>
        <p:pic>
          <p:nvPicPr>
            <p:cNvPr id="1028" name="Picture 4" descr="http://dwbassociates.com/blog/wp-content/uploads/2013/11/images1.jpg"/>
            <p:cNvPicPr>
              <a:picLocks noChangeAspect="1" noChangeArrowheads="1"/>
            </p:cNvPicPr>
            <p:nvPr/>
          </p:nvPicPr>
          <p:blipFill rotWithShape="1">
            <a:blip r:embed="rId4">
              <a:extLst>
                <a:ext uri="{28A0092B-C50C-407E-A947-70E740481C1C}">
                  <a14:useLocalDpi xmlns:a14="http://schemas.microsoft.com/office/drawing/2010/main" val="0"/>
                </a:ext>
              </a:extLst>
            </a:blip>
            <a:srcRect l="44231"/>
            <a:stretch/>
          </p:blipFill>
          <p:spPr bwMode="auto">
            <a:xfrm>
              <a:off x="6153150" y="2929731"/>
              <a:ext cx="1104900" cy="1323975"/>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le 6"/>
            <p:cNvSpPr/>
            <p:nvPr/>
          </p:nvSpPr>
          <p:spPr>
            <a:xfrm rot="21008711">
              <a:off x="6409265" y="3335869"/>
              <a:ext cx="491067" cy="3132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accent2">
                      <a:lumMod val="50000"/>
                    </a:schemeClr>
                  </a:solidFill>
                </a:rPr>
                <a:t>RIO</a:t>
              </a:r>
            </a:p>
          </p:txBody>
        </p:sp>
      </p:grpSp>
    </p:spTree>
    <p:extLst>
      <p:ext uri="{BB962C8B-B14F-4D97-AF65-F5344CB8AC3E}">
        <p14:creationId xmlns:p14="http://schemas.microsoft.com/office/powerpoint/2010/main" val="4169250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50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would RIO think?</a:t>
            </a:r>
          </a:p>
        </p:txBody>
      </p:sp>
      <p:sp>
        <p:nvSpPr>
          <p:cNvPr id="3" name="Content Placeholder 2"/>
          <p:cNvSpPr>
            <a:spLocks noGrp="1"/>
          </p:cNvSpPr>
          <p:nvPr>
            <p:ph idx="1"/>
          </p:nvPr>
        </p:nvSpPr>
        <p:spPr/>
        <p:txBody>
          <a:bodyPr/>
          <a:lstStyle/>
          <a:p>
            <a:r>
              <a:rPr lang="en-GB" dirty="0"/>
              <a:t>We will now ask you to consider judgements that RIO might make</a:t>
            </a:r>
          </a:p>
          <a:p>
            <a:pPr lvl="1"/>
            <a:r>
              <a:rPr lang="en-GB" dirty="0"/>
              <a:t>What would it be reasonable for a rational impartial observer to think?</a:t>
            </a:r>
          </a:p>
          <a:p>
            <a:r>
              <a:rPr lang="en-GB" dirty="0"/>
              <a:t>We would like you to acknowledge that RIO may find some merit in all of the differing arguments and opinions expressed here</a:t>
            </a:r>
          </a:p>
          <a:p>
            <a:pPr lvl="1"/>
            <a:r>
              <a:rPr lang="en-GB" dirty="0"/>
              <a:t>And will give some weight to each</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5</a:t>
            </a:fld>
            <a:endParaRPr lang="en-GB"/>
          </a:p>
        </p:txBody>
      </p:sp>
      <p:grpSp>
        <p:nvGrpSpPr>
          <p:cNvPr id="7" name="Group 6"/>
          <p:cNvGrpSpPr/>
          <p:nvPr/>
        </p:nvGrpSpPr>
        <p:grpSpPr>
          <a:xfrm>
            <a:off x="6593416" y="4394464"/>
            <a:ext cx="1104900" cy="1323975"/>
            <a:chOff x="6153150" y="2929731"/>
            <a:chExt cx="1104900" cy="1323975"/>
          </a:xfrm>
        </p:grpSpPr>
        <p:pic>
          <p:nvPicPr>
            <p:cNvPr id="8" name="Picture 4" descr="http://dwbassociates.com/blog/wp-content/uploads/2013/11/images1.jpg"/>
            <p:cNvPicPr>
              <a:picLocks noChangeAspect="1" noChangeArrowheads="1"/>
            </p:cNvPicPr>
            <p:nvPr/>
          </p:nvPicPr>
          <p:blipFill rotWithShape="1">
            <a:blip r:embed="rId3">
              <a:extLst>
                <a:ext uri="{28A0092B-C50C-407E-A947-70E740481C1C}">
                  <a14:useLocalDpi xmlns:a14="http://schemas.microsoft.com/office/drawing/2010/main" val="0"/>
                </a:ext>
              </a:extLst>
            </a:blip>
            <a:srcRect l="44231"/>
            <a:stretch/>
          </p:blipFill>
          <p:spPr bwMode="auto">
            <a:xfrm>
              <a:off x="6153150" y="2929731"/>
              <a:ext cx="1104900" cy="1323975"/>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le 8"/>
            <p:cNvSpPr/>
            <p:nvPr/>
          </p:nvSpPr>
          <p:spPr>
            <a:xfrm rot="21190551">
              <a:off x="6409265" y="3335869"/>
              <a:ext cx="491067" cy="3132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accent2">
                      <a:lumMod val="50000"/>
                    </a:schemeClr>
                  </a:solidFill>
                </a:rPr>
                <a:t>RIO</a:t>
              </a:r>
            </a:p>
          </p:txBody>
        </p:sp>
      </p:grpSp>
    </p:spTree>
    <p:extLst>
      <p:ext uri="{BB962C8B-B14F-4D97-AF65-F5344CB8AC3E}">
        <p14:creationId xmlns:p14="http://schemas.microsoft.com/office/powerpoint/2010/main" val="2159700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1894</TotalTime>
  <Words>447</Words>
  <Application>Microsoft Office PowerPoint</Application>
  <PresentationFormat>On-screen Show (4:3)</PresentationFormat>
  <Paragraphs>56</Paragraphs>
  <Slides>5</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RIO</vt:lpstr>
      <vt:lpstr>The next step</vt:lpstr>
      <vt:lpstr>Consensus</vt:lpstr>
      <vt:lpstr>RIO</vt:lpstr>
      <vt:lpstr>What would RIO think?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Plausible Limits</dc:title>
  <dc:creator>Tony</dc:creator>
  <cp:lastModifiedBy>Tony O'Hagan</cp:lastModifiedBy>
  <cp:revision>57</cp:revision>
  <dcterms:created xsi:type="dcterms:W3CDTF">2016-06-13T16:24:31Z</dcterms:created>
  <dcterms:modified xsi:type="dcterms:W3CDTF">2019-06-10T10:51:06Z</dcterms:modified>
</cp:coreProperties>
</file>