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85006" autoAdjust="0"/>
  </p:normalViewPr>
  <p:slideViewPr>
    <p:cSldViewPr snapToGrid="0">
      <p:cViewPr varScale="1">
        <p:scale>
          <a:sx n="70" d="100"/>
          <a:sy n="70" d="100"/>
        </p:scale>
        <p:origin x="9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74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7E5B-9AD5-4BD4-97DC-00B981A8FF70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5B43-0238-4391-8789-B700D2BC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0" dirty="0"/>
              <a:t>  Emphasise that this is their personal judgement, based on their own expertise and interpretation</a:t>
            </a:r>
            <a:r>
              <a:rPr lang="en-GB" b="0" baseline="0" dirty="0"/>
              <a:t> of the evidence.  </a:t>
            </a:r>
          </a:p>
          <a:p>
            <a:endParaRPr lang="en-GB" b="0" baseline="0" dirty="0"/>
          </a:p>
          <a:p>
            <a:r>
              <a:rPr lang="en-GB" b="0" baseline="0" dirty="0"/>
              <a:t>Do </a:t>
            </a:r>
            <a:r>
              <a:rPr lang="en-GB" b="1" baseline="0" dirty="0"/>
              <a:t>not</a:t>
            </a:r>
            <a:r>
              <a:rPr lang="en-GB" b="0" baseline="0" dirty="0"/>
              <a:t> allow any discussion between experts. 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47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Emphasise that these are examples.  M can be anywhere between</a:t>
            </a:r>
            <a:r>
              <a:rPr lang="en-GB" b="0" baseline="0" dirty="0"/>
              <a:t> L or U, depending on the expert’s strength of feeling that it will be on the low side or the high side of the midpoint.</a:t>
            </a:r>
          </a:p>
          <a:p>
            <a:endParaRPr lang="en-GB" b="1" dirty="0"/>
          </a:p>
          <a:p>
            <a:r>
              <a:rPr lang="en-GB" b="0" dirty="0"/>
              <a:t>The key judgement is</a:t>
            </a:r>
            <a:r>
              <a:rPr lang="en-GB" b="0" baseline="0" dirty="0"/>
              <a:t> of </a:t>
            </a:r>
            <a:r>
              <a:rPr lang="en-GB" b="1" baseline="0" dirty="0"/>
              <a:t>equal probability </a:t>
            </a:r>
            <a:r>
              <a:rPr lang="en-GB" b="0" baseline="0" dirty="0"/>
              <a:t>for X to be below or above M.</a:t>
            </a:r>
            <a:endParaRPr lang="en-GB" b="1" dirty="0"/>
          </a:p>
          <a:p>
            <a:endParaRPr lang="en-GB" b="0" baseline="0" dirty="0"/>
          </a:p>
          <a:p>
            <a:r>
              <a:rPr lang="en-GB" b="0" baseline="0" dirty="0"/>
              <a:t>Make sure everyone has written down a value for M before proceeding to the next slide.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832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You could suggest a prize of $1000, or something similar.  (Make</a:t>
            </a:r>
            <a:r>
              <a:rPr lang="en-GB" b="0" baseline="0" dirty="0"/>
              <a:t> it clear this is a thought experiment – you are not really offering them money!)  Emphasise that it’s not a question of how wide the green and purple regions are, but of how probable they are.</a:t>
            </a:r>
          </a:p>
          <a:p>
            <a:endParaRPr lang="en-GB" b="0" baseline="0" dirty="0"/>
          </a:p>
          <a:p>
            <a:r>
              <a:rPr lang="en-GB" b="0" baseline="0" dirty="0"/>
              <a:t>When all experts have considered this challenge and adjusted their M if necessary, proceed to the next slide.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0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1" baseline="0" dirty="0"/>
              <a:t>  </a:t>
            </a:r>
            <a:r>
              <a:rPr lang="en-GB" b="0" baseline="0" dirty="0"/>
              <a:t>This is optional.  For some people it is an over-complication, but for others it really helps.  It is certainly worth trying with your experts the first time you ask them to make a median judgement.</a:t>
            </a:r>
          </a:p>
          <a:p>
            <a:endParaRPr lang="en-GB" b="0" baseline="0" dirty="0"/>
          </a:p>
          <a:p>
            <a:r>
              <a:rPr lang="en-GB" b="0" baseline="0" dirty="0"/>
              <a:t>If you are </a:t>
            </a:r>
            <a:r>
              <a:rPr lang="en-GB" b="0" baseline="0"/>
              <a:t>using this, ask </a:t>
            </a:r>
            <a:r>
              <a:rPr lang="en-GB" b="0" baseline="0" dirty="0"/>
              <a:t>the experts to write down the points at which they would definitely prefer to guess below or above, so that they can see whether their M is near their midpoint.</a:t>
            </a:r>
          </a:p>
          <a:p>
            <a:endParaRPr lang="en-GB" b="0" baseline="0" dirty="0"/>
          </a:p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6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2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9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6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6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4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5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4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Median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3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Median 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are asked to write down your </a:t>
            </a:r>
            <a:r>
              <a:rPr lang="en-GB" i="1" dirty="0"/>
              <a:t>median </a:t>
            </a:r>
            <a:r>
              <a:rPr lang="en-GB" dirty="0"/>
              <a:t>for the Quantity of Interest (QoI) X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Median M</a:t>
            </a:r>
          </a:p>
          <a:p>
            <a:r>
              <a:rPr lang="en-GB" dirty="0"/>
              <a:t>You should judge it to be </a:t>
            </a:r>
            <a:r>
              <a:rPr lang="en-GB" dirty="0">
                <a:solidFill>
                  <a:srgbClr val="0070C0"/>
                </a:solidFill>
              </a:rPr>
              <a:t>equally likely </a:t>
            </a:r>
            <a:r>
              <a:rPr lang="en-GB" dirty="0"/>
              <a:t>that the true value of X is below M or above M</a:t>
            </a:r>
          </a:p>
          <a:p>
            <a:pPr lvl="1"/>
            <a:r>
              <a:rPr lang="en-GB" dirty="0"/>
              <a:t>M should of course be between your plausible limits, but don’t just put it midway between L and U</a:t>
            </a:r>
          </a:p>
          <a:p>
            <a:pPr lvl="1"/>
            <a:r>
              <a:rPr lang="en-GB" dirty="0"/>
              <a:t>Think: is it more likely that X is close to L or to U?</a:t>
            </a:r>
          </a:p>
          <a:p>
            <a:pPr lvl="2"/>
            <a:r>
              <a:rPr lang="en-GB" dirty="0"/>
              <a:t>How much more likely?</a:t>
            </a:r>
          </a:p>
          <a:p>
            <a:r>
              <a:rPr lang="en-GB" dirty="0"/>
              <a:t>Here are some examples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of M –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X is a bit more likely to be closer to L than to U</a:t>
            </a:r>
          </a:p>
          <a:p>
            <a:pPr marL="514350" indent="-514350">
              <a:buFont typeface="+mj-lt"/>
              <a:buAutoNum type="arabicPeriod"/>
            </a:pPr>
            <a:endParaRPr lang="en-GB" sz="1400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X is much more likely to be near U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sz="1000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Think carefully, and write down your median 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3</a:t>
            </a:fld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>
            <a:off x="931722" y="2392097"/>
            <a:ext cx="7162796" cy="637984"/>
            <a:chOff x="931722" y="2553467"/>
            <a:chExt cx="7162796" cy="637984"/>
          </a:xfrm>
        </p:grpSpPr>
        <p:grpSp>
          <p:nvGrpSpPr>
            <p:cNvPr id="7" name="Group 6"/>
            <p:cNvGrpSpPr/>
            <p:nvPr/>
          </p:nvGrpSpPr>
          <p:grpSpPr>
            <a:xfrm>
              <a:off x="931722" y="2561936"/>
              <a:ext cx="7162796" cy="629515"/>
              <a:chOff x="931722" y="2815936"/>
              <a:chExt cx="7162796" cy="629515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8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2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19" name="Oval 18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0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3811058" y="2553467"/>
              <a:ext cx="438150" cy="623262"/>
              <a:chOff x="3811058" y="2553467"/>
              <a:chExt cx="438150" cy="62326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6" name="Straight Connector 35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>
              <a:off x="3958171" y="2589644"/>
              <a:ext cx="3093790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931718" y="3825959"/>
            <a:ext cx="7162796" cy="646449"/>
            <a:chOff x="931718" y="3933536"/>
            <a:chExt cx="7162796" cy="646449"/>
          </a:xfrm>
        </p:grpSpPr>
        <p:grpSp>
          <p:nvGrpSpPr>
            <p:cNvPr id="42" name="Group 41"/>
            <p:cNvGrpSpPr/>
            <p:nvPr/>
          </p:nvGrpSpPr>
          <p:grpSpPr>
            <a:xfrm>
              <a:off x="931718" y="3950470"/>
              <a:ext cx="7162796" cy="629515"/>
              <a:chOff x="931722" y="2815936"/>
              <a:chExt cx="7162796" cy="629515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43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56" name="Oval 55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7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5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1" name="Straight Connector 60"/>
            <p:cNvCxnSpPr/>
            <p:nvPr/>
          </p:nvCxnSpPr>
          <p:spPr>
            <a:xfrm>
              <a:off x="5977467" y="3978183"/>
              <a:ext cx="1082959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5826134" y="3933536"/>
              <a:ext cx="438150" cy="623262"/>
              <a:chOff x="3811058" y="2553467"/>
              <a:chExt cx="438150" cy="623262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7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Rounded Rectangle 67"/>
          <p:cNvSpPr/>
          <p:nvPr/>
        </p:nvSpPr>
        <p:spPr>
          <a:xfrm>
            <a:off x="1657350" y="4683320"/>
            <a:ext cx="58293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should judge that X is </a:t>
            </a:r>
            <a:r>
              <a:rPr lang="en-GB" b="1" u="sng" dirty="0"/>
              <a:t>equally likely</a:t>
            </a:r>
            <a:r>
              <a:rPr lang="en-GB" b="1" dirty="0"/>
              <a:t> </a:t>
            </a:r>
            <a:r>
              <a:rPr lang="en-GB" dirty="0"/>
              <a:t>to be in the green region (</a:t>
            </a:r>
            <a:r>
              <a:rPr lang="en-GB" b="1" u="sng" dirty="0"/>
              <a:t>below M</a:t>
            </a:r>
            <a:r>
              <a:rPr lang="en-GB" dirty="0"/>
              <a:t>) or in the purple region (</a:t>
            </a:r>
            <a:r>
              <a:rPr lang="en-GB" b="1" u="sng" dirty="0"/>
              <a:t>above M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114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Challenging your median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Suppose we offer you a large prize if you can guess correctly whether X is above or below your M</a:t>
            </a:r>
          </a:p>
          <a:p>
            <a:pPr lvl="1"/>
            <a:r>
              <a:rPr lang="en-GB" dirty="0"/>
              <a:t>You don’t lose anything if you guess wrongly</a:t>
            </a:r>
          </a:p>
          <a:p>
            <a:pPr lvl="1"/>
            <a:endParaRPr lang="en-GB" dirty="0"/>
          </a:p>
          <a:p>
            <a:endParaRPr lang="en-GB" dirty="0"/>
          </a:p>
          <a:p>
            <a:r>
              <a:rPr lang="en-GB" dirty="0"/>
              <a:t>Which way would you guess?	</a:t>
            </a:r>
          </a:p>
          <a:p>
            <a:pPr lvl="1"/>
            <a:r>
              <a:rPr lang="en-GB" dirty="0"/>
              <a:t>Would you prefer “above” (purple) or “below” (green)?</a:t>
            </a:r>
          </a:p>
          <a:p>
            <a:pPr lvl="1"/>
            <a:r>
              <a:rPr lang="en-GB" dirty="0"/>
              <a:t>If you have a preference, then M is not your median!</a:t>
            </a:r>
          </a:p>
          <a:p>
            <a:pPr lvl="2"/>
            <a:r>
              <a:rPr lang="en-GB" dirty="0"/>
              <a:t>E.g. if you would guess “above” you should increase your M</a:t>
            </a:r>
          </a:p>
          <a:p>
            <a:r>
              <a:rPr lang="en-GB" dirty="0"/>
              <a:t>Make sure you really </a:t>
            </a:r>
            <a:r>
              <a:rPr lang="en-GB" dirty="0">
                <a:solidFill>
                  <a:srgbClr val="0070C0"/>
                </a:solidFill>
              </a:rPr>
              <a:t>don’t</a:t>
            </a:r>
            <a:r>
              <a:rPr lang="en-GB" dirty="0"/>
              <a:t> have a preference for guessing “above” or “below”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931722" y="3043735"/>
            <a:ext cx="7162796" cy="637984"/>
            <a:chOff x="931722" y="2553467"/>
            <a:chExt cx="7162796" cy="637984"/>
          </a:xfrm>
        </p:grpSpPr>
        <p:grpSp>
          <p:nvGrpSpPr>
            <p:cNvPr id="8" name="Group 7"/>
            <p:cNvGrpSpPr/>
            <p:nvPr/>
          </p:nvGrpSpPr>
          <p:grpSpPr>
            <a:xfrm>
              <a:off x="931722" y="2561936"/>
              <a:ext cx="7162796" cy="629515"/>
              <a:chOff x="931722" y="2815936"/>
              <a:chExt cx="7162796" cy="62951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9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7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/>
            <p:cNvGrpSpPr/>
            <p:nvPr/>
          </p:nvGrpSpPr>
          <p:grpSpPr>
            <a:xfrm>
              <a:off x="3811058" y="2553467"/>
              <a:ext cx="438150" cy="623262"/>
              <a:chOff x="3811058" y="2553467"/>
              <a:chExt cx="438150" cy="623262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4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>
              <a:off x="3958171" y="2589644"/>
              <a:ext cx="3093790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131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Refining your median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median judgement can never be really precise</a:t>
            </a:r>
          </a:p>
          <a:p>
            <a:pPr lvl="1"/>
            <a:r>
              <a:rPr lang="en-GB" dirty="0"/>
              <a:t>You could increase your M just a little, and still feel that it is equally likely for X to be above or below this new M</a:t>
            </a:r>
          </a:p>
          <a:p>
            <a:pPr lvl="1"/>
            <a:r>
              <a:rPr lang="en-GB" dirty="0"/>
              <a:t>Try increasing your M more, until you reach a point where you would definitely prefer to guess “below”</a:t>
            </a:r>
          </a:p>
          <a:p>
            <a:pPr lvl="1"/>
            <a:r>
              <a:rPr lang="en-GB" dirty="0"/>
              <a:t>Then try decreasing it until you reach a point where you would definitely want to guess “above”</a:t>
            </a:r>
          </a:p>
          <a:p>
            <a:r>
              <a:rPr lang="en-GB" dirty="0"/>
              <a:t>Your median should be near the middle of these two points</a:t>
            </a:r>
          </a:p>
          <a:p>
            <a:pPr lvl="1"/>
            <a:r>
              <a:rPr lang="en-GB" dirty="0"/>
              <a:t>If your M value is much closer to one point than the other, you may wish to adjust it again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14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1483</TotalTime>
  <Words>589</Words>
  <Application>Microsoft Office PowerPoint</Application>
  <PresentationFormat>On-screen Show (4:3)</PresentationFormat>
  <Paragraphs>79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Office Theme</vt:lpstr>
      <vt:lpstr>Median</vt:lpstr>
      <vt:lpstr>Median M</vt:lpstr>
      <vt:lpstr>Placement of M – examples</vt:lpstr>
      <vt:lpstr>Challenging your median</vt:lpstr>
      <vt:lpstr>Refining your median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Plausible Limits</dc:title>
  <dc:creator>Tony</dc:creator>
  <cp:lastModifiedBy>Tony O'Hagan</cp:lastModifiedBy>
  <cp:revision>31</cp:revision>
  <dcterms:created xsi:type="dcterms:W3CDTF">2016-06-13T16:24:31Z</dcterms:created>
  <dcterms:modified xsi:type="dcterms:W3CDTF">2019-06-10T11:00:23Z</dcterms:modified>
</cp:coreProperties>
</file>