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5" r:id="rId3"/>
    <p:sldId id="267" r:id="rId4"/>
    <p:sldId id="266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1" autoAdjust="0"/>
    <p:restoredTop sz="85006" autoAdjust="0"/>
  </p:normalViewPr>
  <p:slideViewPr>
    <p:cSldViewPr snapToGrid="0">
      <p:cViewPr varScale="1">
        <p:scale>
          <a:sx n="70" d="100"/>
          <a:sy n="70" d="100"/>
        </p:scale>
        <p:origin x="98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746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37E5B-9AD5-4BD4-97DC-00B981A8FF70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85B43-0238-4391-8789-B700D2BC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86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</a:t>
            </a:r>
            <a:r>
              <a:rPr lang="en-GB" b="1" baseline="0" dirty="0"/>
              <a:t> 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41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Facilitator: </a:t>
            </a:r>
            <a:r>
              <a:rPr lang="en-GB" b="0" baseline="0" dirty="0"/>
              <a:t> It may be helpful to explain the “And vice versa” lines.  It helps to point out that dependence is a symmetric relationship.  If knowing X influences your beliefs about Y then knowing Y will influence your beliefs about X.  We will see this symmetry in various ways.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306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Facilitator:</a:t>
            </a:r>
            <a:r>
              <a:rPr lang="en-GB" b="1" baseline="0" dirty="0"/>
              <a:t>  </a:t>
            </a:r>
            <a:r>
              <a:rPr lang="en-GB" b="0" baseline="0" dirty="0"/>
              <a:t>Some experts may not be familiar with thinking in X-Y coordinates.  It doesn’t really matter if they don’t fully understand the diagram, as long as they get the key point that a concordance probability measures belief that either both quantities will be above the medians or both below the medians that the expert has assigned to them earlier.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70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Facilitator:  </a:t>
            </a:r>
            <a:r>
              <a:rPr lang="en-GB" b="0" dirty="0"/>
              <a:t>It may be helpful to refer back to the diagram on the previous slide.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184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62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699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6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59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96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35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94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58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81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48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04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74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517" y="1122363"/>
            <a:ext cx="8156027" cy="2387600"/>
          </a:xfrm>
        </p:spPr>
        <p:txBody>
          <a:bodyPr/>
          <a:lstStyle/>
          <a:p>
            <a:r>
              <a:rPr lang="en-GB" dirty="0"/>
              <a:t>Concordance Probabilities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130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Multiple quantities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You are asked to provide judgements about two or more quantities that are </a:t>
            </a:r>
            <a:r>
              <a:rPr lang="en-GB" dirty="0">
                <a:solidFill>
                  <a:srgbClr val="0070C0"/>
                </a:solidFill>
              </a:rPr>
              <a:t>not independent</a:t>
            </a:r>
          </a:p>
          <a:p>
            <a:pPr lvl="1"/>
            <a:r>
              <a:rPr lang="en-GB" dirty="0"/>
              <a:t>If you learnt something about one of them, it would change your beliefs about the others</a:t>
            </a:r>
          </a:p>
          <a:p>
            <a:r>
              <a:rPr lang="en-GB" dirty="0"/>
              <a:t>We need to elicit some measures of dependence</a:t>
            </a:r>
          </a:p>
          <a:p>
            <a:r>
              <a:rPr lang="en-GB" dirty="0"/>
              <a:t>And we need to do it for each </a:t>
            </a:r>
            <a:r>
              <a:rPr lang="en-GB" i="1" dirty="0"/>
              <a:t>pair</a:t>
            </a:r>
            <a:r>
              <a:rPr lang="en-GB" dirty="0"/>
              <a:t> of quantities</a:t>
            </a:r>
          </a:p>
          <a:p>
            <a:pPr lvl="1"/>
            <a:r>
              <a:rPr lang="en-GB" dirty="0"/>
              <a:t>For instance, if there are 3 quantities: X, Y, Z</a:t>
            </a:r>
          </a:p>
          <a:p>
            <a:pPr lvl="1"/>
            <a:r>
              <a:rPr lang="en-GB" dirty="0"/>
              <a:t>We need to consider 3 pairs: X-Y, X-Z, Y-Z</a:t>
            </a:r>
          </a:p>
          <a:p>
            <a:r>
              <a:rPr lang="en-GB" dirty="0"/>
              <a:t>The process is the same for each pair</a:t>
            </a:r>
          </a:p>
          <a:p>
            <a:pPr lvl="1"/>
            <a:r>
              <a:rPr lang="en-GB" dirty="0"/>
              <a:t>So let’s consider the first two quantities – X and Y, ,say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99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Positive and negative 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Dependence between 2 quantities X and Y can generally be characterised as positive or negative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Positive</a:t>
            </a:r>
          </a:p>
          <a:p>
            <a:r>
              <a:rPr lang="en-GB" dirty="0"/>
              <a:t>The </a:t>
            </a:r>
            <a:r>
              <a:rPr lang="en-GB" dirty="0">
                <a:solidFill>
                  <a:srgbClr val="0070C0"/>
                </a:solidFill>
              </a:rPr>
              <a:t>higher </a:t>
            </a:r>
            <a:r>
              <a:rPr lang="en-GB" dirty="0"/>
              <a:t>the value of X, the </a:t>
            </a:r>
            <a:r>
              <a:rPr lang="en-GB" dirty="0">
                <a:solidFill>
                  <a:srgbClr val="0070C0"/>
                </a:solidFill>
              </a:rPr>
              <a:t>higher </a:t>
            </a:r>
            <a:r>
              <a:rPr lang="en-GB" dirty="0"/>
              <a:t>we expect Y to be</a:t>
            </a:r>
          </a:p>
          <a:p>
            <a:pPr lvl="1"/>
            <a:r>
              <a:rPr lang="en-GB" dirty="0"/>
              <a:t>And vice versa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Negative</a:t>
            </a:r>
          </a:p>
          <a:p>
            <a:r>
              <a:rPr lang="en-GB" dirty="0"/>
              <a:t>The </a:t>
            </a:r>
            <a:r>
              <a:rPr lang="en-GB" dirty="0">
                <a:solidFill>
                  <a:srgbClr val="0070C0"/>
                </a:solidFill>
              </a:rPr>
              <a:t>higher</a:t>
            </a:r>
            <a:r>
              <a:rPr lang="en-GB" dirty="0"/>
              <a:t> the value of X, the </a:t>
            </a:r>
            <a:r>
              <a:rPr lang="en-GB" dirty="0">
                <a:solidFill>
                  <a:srgbClr val="0070C0"/>
                </a:solidFill>
              </a:rPr>
              <a:t>lower </a:t>
            </a:r>
            <a:r>
              <a:rPr lang="en-GB" dirty="0"/>
              <a:t>we expect Y to be</a:t>
            </a:r>
          </a:p>
          <a:p>
            <a:pPr lvl="1"/>
            <a:r>
              <a:rPr lang="en-GB" dirty="0"/>
              <a:t>And vice versa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28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4561493" y="3216166"/>
            <a:ext cx="1933903" cy="15818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55170"/>
            <a:ext cx="7886700" cy="4351338"/>
          </a:xfrm>
        </p:spPr>
        <p:txBody>
          <a:bodyPr>
            <a:normAutofit/>
          </a:bodyPr>
          <a:lstStyle/>
          <a:p>
            <a:r>
              <a:rPr lang="en-GB" dirty="0"/>
              <a:t>Your X-Y </a:t>
            </a:r>
            <a:r>
              <a:rPr lang="en-GB" dirty="0">
                <a:solidFill>
                  <a:srgbClr val="0070C0"/>
                </a:solidFill>
              </a:rPr>
              <a:t>concordance probability </a:t>
            </a:r>
            <a:r>
              <a:rPr lang="en-GB" dirty="0"/>
              <a:t>measures how likely you judge it to be that both X and Y will be on the same side of your median values for them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Concordance probability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4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550978" y="4803225"/>
            <a:ext cx="1" cy="2312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3079528" y="3216166"/>
            <a:ext cx="3499945" cy="2795751"/>
            <a:chOff x="1828799" y="3216166"/>
            <a:chExt cx="3499945" cy="279575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289738" y="3216166"/>
              <a:ext cx="0" cy="279575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828799" y="4803225"/>
              <a:ext cx="339484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ounded Rectangle 14"/>
            <p:cNvSpPr/>
            <p:nvPr/>
          </p:nvSpPr>
          <p:spPr>
            <a:xfrm>
              <a:off x="3184630" y="5034457"/>
              <a:ext cx="609600" cy="35735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M</a:t>
              </a:r>
              <a:r>
                <a:rPr lang="en-GB" baseline="-25000" dirty="0">
                  <a:solidFill>
                    <a:srgbClr val="0070C0"/>
                  </a:solidFill>
                </a:rPr>
                <a:t>X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517229" y="4482664"/>
              <a:ext cx="609600" cy="35735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M</a:t>
              </a:r>
              <a:r>
                <a:rPr lang="en-GB" baseline="-25000" dirty="0">
                  <a:solidFill>
                    <a:srgbClr val="0070C0"/>
                  </a:solidFill>
                </a:rPr>
                <a:t>Y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4719144" y="5076496"/>
              <a:ext cx="609600" cy="35735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X →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 flipV="1">
              <a:off x="3021729" y="4797970"/>
              <a:ext cx="268008" cy="5253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ounded Rectangle 26"/>
            <p:cNvSpPr/>
            <p:nvPr/>
          </p:nvSpPr>
          <p:spPr>
            <a:xfrm>
              <a:off x="2438402" y="3384337"/>
              <a:ext cx="609600" cy="53602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↑</a:t>
              </a:r>
            </a:p>
            <a:p>
              <a:pPr algn="ctr"/>
              <a:r>
                <a:rPr lang="en-GB" dirty="0">
                  <a:solidFill>
                    <a:srgbClr val="0070C0"/>
                  </a:solidFill>
                </a:rPr>
                <a:t>Y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524708" y="5420708"/>
            <a:ext cx="2326063" cy="675292"/>
            <a:chOff x="3788987" y="5420708"/>
            <a:chExt cx="2326063" cy="675292"/>
          </a:xfrm>
        </p:grpSpPr>
        <p:sp>
          <p:nvSpPr>
            <p:cNvPr id="25" name="Rounded Rectangle 24"/>
            <p:cNvSpPr/>
            <p:nvPr/>
          </p:nvSpPr>
          <p:spPr>
            <a:xfrm>
              <a:off x="4025462" y="5644055"/>
              <a:ext cx="2089588" cy="45194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Your median for X</a:t>
              </a:r>
            </a:p>
          </p:txBody>
        </p:sp>
        <p:cxnSp>
          <p:nvCxnSpPr>
            <p:cNvPr id="28" name="Straight Arrow Connector 27"/>
            <p:cNvCxnSpPr>
              <a:endCxn id="26" idx="3"/>
            </p:cNvCxnSpPr>
            <p:nvPr/>
          </p:nvCxnSpPr>
          <p:spPr>
            <a:xfrm flipH="1" flipV="1">
              <a:off x="3788987" y="5420708"/>
              <a:ext cx="1487206" cy="260131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1171911" y="4041231"/>
            <a:ext cx="2511971" cy="756741"/>
            <a:chOff x="4130562" y="5644055"/>
            <a:chExt cx="2511971" cy="756741"/>
          </a:xfrm>
        </p:grpSpPr>
        <p:sp>
          <p:nvSpPr>
            <p:cNvPr id="34" name="Rounded Rectangle 33"/>
            <p:cNvSpPr/>
            <p:nvPr/>
          </p:nvSpPr>
          <p:spPr>
            <a:xfrm>
              <a:off x="4130562" y="5644055"/>
              <a:ext cx="2089588" cy="45194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Your median for Y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6220156" y="6096000"/>
              <a:ext cx="422377" cy="30479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6011914" y="3121572"/>
            <a:ext cx="2743200" cy="1492469"/>
            <a:chOff x="5391807" y="3121572"/>
            <a:chExt cx="2743200" cy="1492469"/>
          </a:xfrm>
        </p:grpSpPr>
        <p:sp>
          <p:nvSpPr>
            <p:cNvPr id="40" name="Rounded Rectangle 39"/>
            <p:cNvSpPr/>
            <p:nvPr/>
          </p:nvSpPr>
          <p:spPr>
            <a:xfrm>
              <a:off x="6243145" y="3121572"/>
              <a:ext cx="1891862" cy="1492469"/>
            </a:xfrm>
            <a:prstGeom prst="roundRect">
              <a:avLst/>
            </a:prstGeom>
            <a:solidFill>
              <a:srgbClr val="FF434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Values of X and Y in this region are both above your medians</a:t>
              </a:r>
            </a:p>
          </p:txBody>
        </p:sp>
        <p:cxnSp>
          <p:nvCxnSpPr>
            <p:cNvPr id="42" name="Straight Arrow Connector 41"/>
            <p:cNvCxnSpPr>
              <a:stCxn id="40" idx="1"/>
            </p:cNvCxnSpPr>
            <p:nvPr/>
          </p:nvCxnSpPr>
          <p:spPr>
            <a:xfrm flipH="1">
              <a:off x="5391807" y="3867807"/>
              <a:ext cx="851338" cy="5255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2590805" y="4829498"/>
            <a:ext cx="1933903" cy="11824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428954" y="4863882"/>
            <a:ext cx="2781963" cy="1492469"/>
            <a:chOff x="6243145" y="3121572"/>
            <a:chExt cx="2781963" cy="1492469"/>
          </a:xfrm>
        </p:grpSpPr>
        <p:sp>
          <p:nvSpPr>
            <p:cNvPr id="31" name="Rounded Rectangle 39"/>
            <p:cNvSpPr/>
            <p:nvPr/>
          </p:nvSpPr>
          <p:spPr>
            <a:xfrm>
              <a:off x="6243145" y="3121572"/>
              <a:ext cx="1891862" cy="1492469"/>
            </a:xfrm>
            <a:prstGeom prst="roundRect">
              <a:avLst/>
            </a:prstGeom>
            <a:solidFill>
              <a:srgbClr val="FF434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Values of X and Y in this region are both below your medians</a:t>
              </a:r>
            </a:p>
          </p:txBody>
        </p:sp>
        <p:cxnSp>
          <p:nvCxnSpPr>
            <p:cNvPr id="32" name="Straight Arrow Connector 31"/>
            <p:cNvCxnSpPr>
              <a:stCxn id="31" idx="3"/>
            </p:cNvCxnSpPr>
            <p:nvPr/>
          </p:nvCxnSpPr>
          <p:spPr>
            <a:xfrm flipV="1">
              <a:off x="8135007" y="3765111"/>
              <a:ext cx="890101" cy="10269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925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" grpId="0" uiExpand="1" build="p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concordance probability scale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Your concordance probability P</a:t>
            </a:r>
            <a:r>
              <a:rPr lang="en-GB" baseline="-25000" dirty="0"/>
              <a:t>XY</a:t>
            </a:r>
            <a:r>
              <a:rPr lang="en-GB" dirty="0"/>
              <a:t> is your </a:t>
            </a:r>
            <a:r>
              <a:rPr lang="en-GB" dirty="0">
                <a:solidFill>
                  <a:srgbClr val="0070C0"/>
                </a:solidFill>
              </a:rPr>
              <a:t>judgement</a:t>
            </a:r>
          </a:p>
          <a:p>
            <a:pPr lvl="1"/>
            <a:r>
              <a:rPr lang="en-GB" dirty="0"/>
              <a:t>Of how likely you think it is that X and Y lie in that region</a:t>
            </a:r>
          </a:p>
          <a:p>
            <a:pPr lvl="2"/>
            <a:r>
              <a:rPr lang="en-GB" dirty="0"/>
              <a:t>i.e. both above your median values M</a:t>
            </a:r>
            <a:r>
              <a:rPr lang="en-GB" baseline="-25000" dirty="0"/>
              <a:t>X</a:t>
            </a:r>
            <a:r>
              <a:rPr lang="en-GB" dirty="0"/>
              <a:t> and M</a:t>
            </a:r>
            <a:r>
              <a:rPr lang="en-GB" baseline="-25000" dirty="0"/>
              <a:t>Y</a:t>
            </a:r>
          </a:p>
          <a:p>
            <a:pPr lvl="2"/>
            <a:r>
              <a:rPr lang="en-GB" dirty="0"/>
              <a:t>or both below those medians</a:t>
            </a:r>
          </a:p>
          <a:p>
            <a:r>
              <a:rPr lang="en-GB" dirty="0"/>
              <a:t>P</a:t>
            </a:r>
            <a:r>
              <a:rPr lang="en-GB" baseline="-25000" dirty="0"/>
              <a:t>XY</a:t>
            </a:r>
            <a:r>
              <a:rPr lang="en-GB" dirty="0"/>
              <a:t> must be between 0 and 1</a:t>
            </a:r>
          </a:p>
          <a:p>
            <a:pPr lvl="1"/>
            <a:r>
              <a:rPr lang="en-GB" dirty="0"/>
              <a:t>It’s 0 if you judge there is </a:t>
            </a:r>
            <a:r>
              <a:rPr lang="en-GB" dirty="0">
                <a:solidFill>
                  <a:srgbClr val="0070C0"/>
                </a:solidFill>
              </a:rPr>
              <a:t>perfect negative </a:t>
            </a:r>
            <a:r>
              <a:rPr lang="en-GB" dirty="0"/>
              <a:t>dependence</a:t>
            </a:r>
          </a:p>
          <a:p>
            <a:pPr lvl="2"/>
            <a:r>
              <a:rPr lang="en-GB" dirty="0"/>
              <a:t>If one is above its median the other </a:t>
            </a:r>
            <a:r>
              <a:rPr lang="en-GB" dirty="0">
                <a:solidFill>
                  <a:srgbClr val="0070C0"/>
                </a:solidFill>
              </a:rPr>
              <a:t>cannot </a:t>
            </a:r>
            <a:r>
              <a:rPr lang="en-GB" dirty="0"/>
              <a:t>be</a:t>
            </a:r>
          </a:p>
          <a:p>
            <a:pPr lvl="1"/>
            <a:r>
              <a:rPr lang="en-GB" dirty="0"/>
              <a:t>It’s 1 if you judge there is </a:t>
            </a:r>
            <a:r>
              <a:rPr lang="en-GB" dirty="0">
                <a:solidFill>
                  <a:srgbClr val="0070C0"/>
                </a:solidFill>
              </a:rPr>
              <a:t>perfect positive </a:t>
            </a:r>
            <a:r>
              <a:rPr lang="en-GB" dirty="0"/>
              <a:t>dependence</a:t>
            </a:r>
          </a:p>
          <a:p>
            <a:pPr lvl="2"/>
            <a:r>
              <a:rPr lang="en-GB" dirty="0"/>
              <a:t>If one is above its median the other is </a:t>
            </a:r>
            <a:r>
              <a:rPr lang="en-GB" dirty="0">
                <a:solidFill>
                  <a:srgbClr val="0070C0"/>
                </a:solidFill>
              </a:rPr>
              <a:t>certain </a:t>
            </a:r>
            <a:r>
              <a:rPr lang="en-GB" dirty="0"/>
              <a:t>to be, too</a:t>
            </a:r>
          </a:p>
          <a:p>
            <a:pPr lvl="1"/>
            <a:r>
              <a:rPr lang="en-GB" dirty="0"/>
              <a:t>It’s 0.5 if you judge there is no dependence</a:t>
            </a:r>
          </a:p>
          <a:p>
            <a:pPr lvl="2"/>
            <a:r>
              <a:rPr lang="en-GB" dirty="0"/>
              <a:t>Y is just as likely to be above your median M</a:t>
            </a:r>
            <a:r>
              <a:rPr lang="en-GB" baseline="-25000" dirty="0"/>
              <a:t>Y</a:t>
            </a:r>
            <a:r>
              <a:rPr lang="en-GB" dirty="0"/>
              <a:t>, regardless of whether X is above or below M</a:t>
            </a:r>
            <a:r>
              <a:rPr lang="en-GB" baseline="-25000" dirty="0"/>
              <a:t>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70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baseline="-25000" dirty="0"/>
              <a:t>XY</a:t>
            </a:r>
            <a:r>
              <a:rPr lang="en-GB" dirty="0"/>
              <a:t>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417520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Please now assign concordance probabilities for each pair of quantities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6</a:t>
            </a:fld>
            <a:endParaRPr lang="en-GB"/>
          </a:p>
        </p:txBody>
      </p:sp>
      <p:grpSp>
        <p:nvGrpSpPr>
          <p:cNvPr id="41" name="Group 40"/>
          <p:cNvGrpSpPr/>
          <p:nvPr/>
        </p:nvGrpSpPr>
        <p:grpSpPr>
          <a:xfrm>
            <a:off x="628650" y="2032092"/>
            <a:ext cx="6446785" cy="1094552"/>
            <a:chOff x="628650" y="2032092"/>
            <a:chExt cx="6446785" cy="1094552"/>
          </a:xfrm>
        </p:grpSpPr>
        <p:sp>
          <p:nvSpPr>
            <p:cNvPr id="29" name="TextBox 28"/>
            <p:cNvSpPr txBox="1"/>
            <p:nvPr/>
          </p:nvSpPr>
          <p:spPr>
            <a:xfrm>
              <a:off x="6600473" y="2722184"/>
              <a:ext cx="474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28650" y="2032092"/>
              <a:ext cx="6216860" cy="1094552"/>
              <a:chOff x="872359" y="2007476"/>
              <a:chExt cx="6216860" cy="1094552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3894089" y="2496211"/>
                <a:ext cx="0" cy="29429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/>
              <p:cNvGrpSpPr/>
              <p:nvPr/>
            </p:nvGrpSpPr>
            <p:grpSpPr>
              <a:xfrm>
                <a:off x="1492465" y="2490951"/>
                <a:ext cx="5596754" cy="611077"/>
                <a:chOff x="1492465" y="2490951"/>
                <a:chExt cx="5596754" cy="611077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629100" y="2490951"/>
                  <a:ext cx="5460119" cy="310058"/>
                  <a:chOff x="1240221" y="2490951"/>
                  <a:chExt cx="5460119" cy="310058"/>
                </a:xfrm>
              </p:grpSpPr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1240221" y="2648607"/>
                    <a:ext cx="2722179" cy="0"/>
                  </a:xfrm>
                  <a:prstGeom prst="line">
                    <a:avLst/>
                  </a:prstGeom>
                  <a:ln w="28575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/>
                  <p:cNvCxnSpPr/>
                  <p:nvPr/>
                </p:nvCxnSpPr>
                <p:spPr>
                  <a:xfrm>
                    <a:off x="3962400" y="2490951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1245483" y="2506719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6700340" y="2496210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3967652" y="2643354"/>
                    <a:ext cx="2722179" cy="0"/>
                  </a:xfrm>
                  <a:prstGeom prst="line">
                    <a:avLst/>
                  </a:prstGeom>
                  <a:ln w="28575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7" name="TextBox 26"/>
                <p:cNvSpPr txBox="1"/>
                <p:nvPr/>
              </p:nvSpPr>
              <p:spPr>
                <a:xfrm>
                  <a:off x="1492465" y="2732696"/>
                  <a:ext cx="31531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0</a:t>
                  </a: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4051742" y="2706422"/>
                  <a:ext cx="60435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0.5</a:t>
                  </a:r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872359" y="2007476"/>
                <a:ext cx="46981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Moderate negative dependence:  P</a:t>
                </a:r>
                <a:r>
                  <a:rPr lang="en-GB" sz="2000" baseline="-25000" dirty="0"/>
                  <a:t>XY</a:t>
                </a:r>
                <a:r>
                  <a:rPr lang="en-GB" sz="2000" dirty="0"/>
                  <a:t> = </a:t>
                </a:r>
                <a:r>
                  <a:rPr lang="en-GB" sz="2000" dirty="0">
                    <a:solidFill>
                      <a:srgbClr val="FF0000"/>
                    </a:solidFill>
                  </a:rPr>
                  <a:t>0.4</a:t>
                </a: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628650" y="3706416"/>
            <a:ext cx="6479627" cy="1094543"/>
            <a:chOff x="877616" y="3294995"/>
            <a:chExt cx="6479627" cy="1094543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5402324" y="3815258"/>
              <a:ext cx="0" cy="29429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1487214" y="3799487"/>
              <a:ext cx="5870029" cy="590051"/>
              <a:chOff x="1487214" y="3799487"/>
              <a:chExt cx="5870029" cy="590051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1634354" y="3799487"/>
                <a:ext cx="5460119" cy="310058"/>
                <a:chOff x="1240221" y="2490951"/>
                <a:chExt cx="5460119" cy="310058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240221" y="2648607"/>
                  <a:ext cx="2722179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962400" y="2490951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245483" y="2506719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6700340" y="2496210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3967652" y="2643354"/>
                  <a:ext cx="2722179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/>
              <p:cNvSpPr txBox="1"/>
              <p:nvPr/>
            </p:nvSpPr>
            <p:spPr>
              <a:xfrm>
                <a:off x="1487214" y="4020206"/>
                <a:ext cx="315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0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847472" y="3999187"/>
                <a:ext cx="5097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1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056996" y="4014957"/>
                <a:ext cx="604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0.5</a:t>
                </a: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877616" y="3294995"/>
              <a:ext cx="44839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Strong positive dependence:  P</a:t>
              </a:r>
              <a:r>
                <a:rPr lang="en-GB" sz="2000" baseline="-25000" dirty="0"/>
                <a:t>XY</a:t>
              </a:r>
              <a:r>
                <a:rPr lang="en-GB" sz="2000" dirty="0"/>
                <a:t> = </a:t>
              </a:r>
              <a:r>
                <a:rPr lang="en-GB" sz="2000" dirty="0">
                  <a:solidFill>
                    <a:srgbClr val="FF0000"/>
                  </a:solidFill>
                </a:rPr>
                <a:t>0.7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216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Challenging your P</a:t>
            </a:r>
            <a:r>
              <a:rPr lang="en-GB" baseline="-25000" dirty="0"/>
              <a:t>XY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417520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36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If the true value of X is higher than M</a:t>
            </a:r>
            <a:r>
              <a:rPr lang="en-GB" baseline="-25000" dirty="0"/>
              <a:t>X</a:t>
            </a:r>
          </a:p>
          <a:p>
            <a:pPr lvl="1"/>
            <a:r>
              <a:rPr lang="en-GB" dirty="0"/>
              <a:t>What would your probability be for Y &gt; M</a:t>
            </a:r>
            <a:r>
              <a:rPr lang="en-GB" baseline="-25000" dirty="0"/>
              <a:t>Y</a:t>
            </a:r>
            <a:r>
              <a:rPr lang="en-GB" dirty="0"/>
              <a:t>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7</a:t>
            </a:fld>
            <a:endParaRPr lang="en-GB"/>
          </a:p>
        </p:txBody>
      </p:sp>
      <p:sp>
        <p:nvSpPr>
          <p:cNvPr id="40" name="Rounded Rectangle 39"/>
          <p:cNvSpPr/>
          <p:nvPr/>
        </p:nvSpPr>
        <p:spPr>
          <a:xfrm>
            <a:off x="7191052" y="3983417"/>
            <a:ext cx="1693433" cy="19339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rgbClr val="FF0000"/>
                </a:solidFill>
              </a:rPr>
              <a:t>If X &gt; M</a:t>
            </a:r>
            <a:r>
              <a:rPr lang="en-GB" baseline="-25000" dirty="0">
                <a:solidFill>
                  <a:srgbClr val="FF0000"/>
                </a:solidFill>
              </a:rPr>
              <a:t>X</a:t>
            </a:r>
            <a:r>
              <a:rPr lang="en-GB" dirty="0">
                <a:solidFill>
                  <a:srgbClr val="FF0000"/>
                </a:solidFill>
              </a:rPr>
              <a:t>, then Y is more than twice as likely to be </a:t>
            </a:r>
            <a:r>
              <a:rPr lang="en-GB" u="sng" dirty="0">
                <a:solidFill>
                  <a:srgbClr val="FF0000"/>
                </a:solidFill>
              </a:rPr>
              <a:t>above</a:t>
            </a:r>
            <a:r>
              <a:rPr lang="en-GB" dirty="0">
                <a:solidFill>
                  <a:srgbClr val="FF0000"/>
                </a:solidFill>
              </a:rPr>
              <a:t> M</a:t>
            </a:r>
            <a:r>
              <a:rPr lang="en-GB" baseline="-25000" dirty="0">
                <a:solidFill>
                  <a:srgbClr val="FF0000"/>
                </a:solidFill>
              </a:rPr>
              <a:t>Y</a:t>
            </a:r>
            <a:r>
              <a:rPr lang="en-GB" dirty="0">
                <a:solidFill>
                  <a:srgbClr val="FF0000"/>
                </a:solidFill>
              </a:rPr>
              <a:t> as below it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7175287" y="2159881"/>
            <a:ext cx="1693433" cy="16262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rgbClr val="FF0000"/>
                </a:solidFill>
              </a:rPr>
              <a:t>If X &gt; M</a:t>
            </a:r>
            <a:r>
              <a:rPr lang="en-GB" baseline="-25000" dirty="0">
                <a:solidFill>
                  <a:srgbClr val="FF0000"/>
                </a:solidFill>
              </a:rPr>
              <a:t>X</a:t>
            </a:r>
            <a:r>
              <a:rPr lang="en-GB" dirty="0">
                <a:solidFill>
                  <a:srgbClr val="FF0000"/>
                </a:solidFill>
              </a:rPr>
              <a:t>, then Y is 50% more likely to be </a:t>
            </a:r>
            <a:r>
              <a:rPr lang="en-GB" u="sng" dirty="0">
                <a:solidFill>
                  <a:srgbClr val="FF0000"/>
                </a:solidFill>
              </a:rPr>
              <a:t>below</a:t>
            </a:r>
            <a:r>
              <a:rPr lang="en-GB" dirty="0">
                <a:solidFill>
                  <a:srgbClr val="FF0000"/>
                </a:solidFill>
              </a:rPr>
              <a:t> M</a:t>
            </a:r>
            <a:r>
              <a:rPr lang="en-GB" baseline="-25000" dirty="0">
                <a:solidFill>
                  <a:srgbClr val="FF0000"/>
                </a:solidFill>
              </a:rPr>
              <a:t>Y</a:t>
            </a:r>
            <a:r>
              <a:rPr lang="en-GB" dirty="0">
                <a:solidFill>
                  <a:srgbClr val="FF0000"/>
                </a:solidFill>
              </a:rPr>
              <a:t> than above it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28650" y="2032092"/>
            <a:ext cx="6446785" cy="1094552"/>
            <a:chOff x="628650" y="2032092"/>
            <a:chExt cx="6446785" cy="1094552"/>
          </a:xfrm>
        </p:grpSpPr>
        <p:sp>
          <p:nvSpPr>
            <p:cNvPr id="43" name="TextBox 42"/>
            <p:cNvSpPr txBox="1"/>
            <p:nvPr/>
          </p:nvSpPr>
          <p:spPr>
            <a:xfrm>
              <a:off x="6600473" y="2722184"/>
              <a:ext cx="474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628650" y="2032092"/>
              <a:ext cx="6216860" cy="1094552"/>
              <a:chOff x="872359" y="2007476"/>
              <a:chExt cx="6216860" cy="1094552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3894089" y="2496211"/>
                <a:ext cx="0" cy="29429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>
              <a:xfrm>
                <a:off x="1492465" y="2490951"/>
                <a:ext cx="5596754" cy="611077"/>
                <a:chOff x="1492465" y="2490951"/>
                <a:chExt cx="5596754" cy="611077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1629100" y="2490951"/>
                  <a:ext cx="5460119" cy="310058"/>
                  <a:chOff x="1240221" y="2490951"/>
                  <a:chExt cx="5460119" cy="310058"/>
                </a:xfrm>
              </p:grpSpPr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1240221" y="2648607"/>
                    <a:ext cx="2722179" cy="0"/>
                  </a:xfrm>
                  <a:prstGeom prst="line">
                    <a:avLst/>
                  </a:prstGeom>
                  <a:ln w="28575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3962400" y="2490951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1245483" y="2506719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6700340" y="2496210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3967652" y="2643354"/>
                    <a:ext cx="2722179" cy="0"/>
                  </a:xfrm>
                  <a:prstGeom prst="line">
                    <a:avLst/>
                  </a:prstGeom>
                  <a:ln w="28575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" name="TextBox 48"/>
                <p:cNvSpPr txBox="1"/>
                <p:nvPr/>
              </p:nvSpPr>
              <p:spPr>
                <a:xfrm>
                  <a:off x="1492465" y="2732696"/>
                  <a:ext cx="31531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0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4051742" y="2706422"/>
                  <a:ext cx="60435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0.5</a:t>
                  </a:r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>
                <a:off x="872359" y="2007476"/>
                <a:ext cx="46981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Moderate negative dependence:  P</a:t>
                </a:r>
                <a:r>
                  <a:rPr lang="en-GB" sz="2000" baseline="-25000" dirty="0"/>
                  <a:t>XY</a:t>
                </a:r>
                <a:r>
                  <a:rPr lang="en-GB" sz="2000" dirty="0"/>
                  <a:t> = </a:t>
                </a:r>
                <a:r>
                  <a:rPr lang="en-GB" sz="2000" dirty="0">
                    <a:solidFill>
                      <a:srgbClr val="FF0000"/>
                    </a:solidFill>
                  </a:rPr>
                  <a:t>0.4</a:t>
                </a: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628650" y="3706416"/>
            <a:ext cx="6479627" cy="1094543"/>
            <a:chOff x="877616" y="3294995"/>
            <a:chExt cx="6479627" cy="1094543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5402324" y="3815258"/>
              <a:ext cx="0" cy="29429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Group 70"/>
            <p:cNvGrpSpPr/>
            <p:nvPr/>
          </p:nvGrpSpPr>
          <p:grpSpPr>
            <a:xfrm>
              <a:off x="1487214" y="3799487"/>
              <a:ext cx="5870029" cy="590051"/>
              <a:chOff x="1487214" y="3799487"/>
              <a:chExt cx="5870029" cy="590051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1634354" y="3799487"/>
                <a:ext cx="5460119" cy="310058"/>
                <a:chOff x="1240221" y="2490951"/>
                <a:chExt cx="5460119" cy="310058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>
                  <a:off x="1240221" y="2648607"/>
                  <a:ext cx="2722179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3962400" y="2490951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1245483" y="2506719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6700340" y="2496210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3967652" y="2643354"/>
                  <a:ext cx="2722179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4" name="TextBox 73"/>
              <p:cNvSpPr txBox="1"/>
              <p:nvPr/>
            </p:nvSpPr>
            <p:spPr>
              <a:xfrm>
                <a:off x="1487214" y="4020206"/>
                <a:ext cx="315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0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6847472" y="3999187"/>
                <a:ext cx="5097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1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056996" y="4014957"/>
                <a:ext cx="604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0.5</a:t>
                </a: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877616" y="3294995"/>
              <a:ext cx="44839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Strong positive dependence:  P</a:t>
              </a:r>
              <a:r>
                <a:rPr lang="en-GB" sz="2000" baseline="-25000" dirty="0"/>
                <a:t>XY</a:t>
              </a:r>
              <a:r>
                <a:rPr lang="en-GB" sz="2000" dirty="0"/>
                <a:t> = </a:t>
              </a:r>
              <a:r>
                <a:rPr lang="en-GB" sz="2000" dirty="0">
                  <a:solidFill>
                    <a:srgbClr val="FF0000"/>
                  </a:solidFill>
                </a:rPr>
                <a:t>0.7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928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0" grpId="0" animBg="1"/>
      <p:bldP spid="4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2064</TotalTime>
  <Words>643</Words>
  <Application>Microsoft Office PowerPoint</Application>
  <PresentationFormat>On-screen Show (4:3)</PresentationFormat>
  <Paragraphs>107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Concordance Probabilities</vt:lpstr>
      <vt:lpstr>Multiple quantities</vt:lpstr>
      <vt:lpstr>Positive and negative dependence</vt:lpstr>
      <vt:lpstr>Concordance probability</vt:lpstr>
      <vt:lpstr>The concordance probability scale</vt:lpstr>
      <vt:lpstr>PXY examples</vt:lpstr>
      <vt:lpstr>Challenging your PXY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Plausible Limits</dc:title>
  <dc:creator>Tony</dc:creator>
  <cp:lastModifiedBy>Tony O'Hagan</cp:lastModifiedBy>
  <cp:revision>74</cp:revision>
  <dcterms:created xsi:type="dcterms:W3CDTF">2016-06-13T16:24:31Z</dcterms:created>
  <dcterms:modified xsi:type="dcterms:W3CDTF">2019-06-10T11:06:58Z</dcterms:modified>
</cp:coreProperties>
</file>