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85006" autoAdjust="0"/>
  </p:normalViewPr>
  <p:slideViewPr>
    <p:cSldViewPr snapToGrid="0">
      <p:cViewPr varScale="1">
        <p:scale>
          <a:sx n="70" d="100"/>
          <a:sy n="70" d="100"/>
        </p:scale>
        <p:origin x="98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74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37E5B-9AD5-4BD4-97DC-00B981A8FF70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5B43-0238-4391-8789-B700D2BC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i="0" dirty="0"/>
              <a:t>The idea of these slides is to help the experts understand how setting the plausible bounds for X given Y = Y3 differs from setting medians for X given Y = Y1 and Y5.  And thereby to help them think about the conditional plausible bounds task.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47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Explain that if Peter is really tall then John is expected to be taller than average, but not as tall as Peter,  There is regression to the mean.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2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183cm is 6ft.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18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There should still  be some regression to the mean, but obviously much less.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484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In our examples, both analyses should give the same overall uncertainty for John’s height X.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225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62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9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6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59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6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35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4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5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81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48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4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4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Conditional range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3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and extension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You have a </a:t>
            </a:r>
            <a:r>
              <a:rPr lang="en-GB" dirty="0">
                <a:solidFill>
                  <a:schemeClr val="accent2"/>
                </a:solidFill>
              </a:rPr>
              <a:t>target</a:t>
            </a:r>
            <a:r>
              <a:rPr lang="en-GB" dirty="0"/>
              <a:t> quantity</a:t>
            </a:r>
          </a:p>
          <a:p>
            <a:pPr lvl="1"/>
            <a:r>
              <a:rPr lang="en-GB" dirty="0"/>
              <a:t>We will call it </a:t>
            </a:r>
            <a:r>
              <a:rPr lang="en-GB" dirty="0">
                <a:solidFill>
                  <a:schemeClr val="accent2"/>
                </a:solidFill>
              </a:rPr>
              <a:t>X</a:t>
            </a:r>
          </a:p>
          <a:p>
            <a:r>
              <a:rPr lang="en-GB" dirty="0"/>
              <a:t>And an </a:t>
            </a:r>
            <a:r>
              <a:rPr lang="en-GB" dirty="0">
                <a:solidFill>
                  <a:srgbClr val="7030A0"/>
                </a:solidFill>
              </a:rPr>
              <a:t>extension</a:t>
            </a:r>
            <a:r>
              <a:rPr lang="en-GB" dirty="0"/>
              <a:t> variable</a:t>
            </a:r>
          </a:p>
          <a:p>
            <a:pPr lvl="1"/>
            <a:r>
              <a:rPr lang="en-GB" dirty="0"/>
              <a:t>We will call it </a:t>
            </a:r>
            <a:r>
              <a:rPr lang="en-GB" dirty="0">
                <a:solidFill>
                  <a:srgbClr val="7030A0"/>
                </a:solidFill>
              </a:rPr>
              <a:t>Y</a:t>
            </a:r>
          </a:p>
          <a:p>
            <a:r>
              <a:rPr lang="en-GB" dirty="0"/>
              <a:t>You already have a distribution for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and elicited medians for </a:t>
            </a:r>
            <a:r>
              <a:rPr lang="en-GB" dirty="0">
                <a:solidFill>
                  <a:schemeClr val="accent2"/>
                </a:solidFill>
              </a:rPr>
              <a:t>X</a:t>
            </a:r>
            <a:r>
              <a:rPr lang="en-GB" dirty="0"/>
              <a:t> conditional on extreme values of </a:t>
            </a:r>
            <a:r>
              <a:rPr lang="en-GB" dirty="0">
                <a:solidFill>
                  <a:srgbClr val="7030A0"/>
                </a:solidFill>
              </a:rPr>
              <a:t>Y</a:t>
            </a:r>
          </a:p>
          <a:p>
            <a:r>
              <a:rPr lang="en-GB" dirty="0"/>
              <a:t>You are now being asked to think about the plausible range of </a:t>
            </a:r>
            <a:r>
              <a:rPr lang="en-GB" dirty="0">
                <a:solidFill>
                  <a:schemeClr val="accent2"/>
                </a:solidFill>
              </a:rPr>
              <a:t>X</a:t>
            </a:r>
            <a:r>
              <a:rPr lang="en-GB" dirty="0"/>
              <a:t> conditional on a central value of </a:t>
            </a:r>
            <a:r>
              <a:rPr lang="en-GB" dirty="0">
                <a:solidFill>
                  <a:srgbClr val="7030A0"/>
                </a:solidFill>
              </a:rPr>
              <a:t>Y</a:t>
            </a:r>
          </a:p>
          <a:p>
            <a:r>
              <a:rPr lang="en-GB" dirty="0"/>
              <a:t>Let’s look at some examples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4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4CEEC-3940-4C03-9903-982E3EE82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Father and 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FE986-BFFC-4D4D-B970-D1CE1442E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Peter</a:t>
            </a:r>
            <a:r>
              <a:rPr lang="en-GB" dirty="0"/>
              <a:t> has an adult son, </a:t>
            </a:r>
            <a:r>
              <a:rPr lang="en-GB" dirty="0">
                <a:solidFill>
                  <a:srgbClr val="0070C0"/>
                </a:solidFill>
              </a:rPr>
              <a:t>John</a:t>
            </a:r>
          </a:p>
          <a:p>
            <a:pPr lvl="1"/>
            <a:r>
              <a:rPr lang="en-GB" dirty="0"/>
              <a:t>We are interested in their heights</a:t>
            </a:r>
          </a:p>
          <a:p>
            <a:pPr lvl="1"/>
            <a:r>
              <a:rPr lang="en-GB" dirty="0"/>
              <a:t>And we know that on average tall fathers will tend to have taller sons than short fathers</a:t>
            </a:r>
          </a:p>
          <a:p>
            <a:r>
              <a:rPr lang="en-GB" dirty="0"/>
              <a:t>So </a:t>
            </a:r>
            <a:r>
              <a:rPr lang="en-GB" dirty="0">
                <a:solidFill>
                  <a:srgbClr val="7030A0"/>
                </a:solidFill>
              </a:rPr>
              <a:t>Peter</a:t>
            </a:r>
            <a:r>
              <a:rPr lang="en-GB" dirty="0"/>
              <a:t>’s height is the extension variable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and John’s height is the target quantity </a:t>
            </a:r>
            <a:r>
              <a:rPr lang="en-GB" dirty="0">
                <a:solidFill>
                  <a:srgbClr val="0070C0"/>
                </a:solidFill>
              </a:rPr>
              <a:t>X</a:t>
            </a:r>
          </a:p>
          <a:p>
            <a:pPr lvl="1"/>
            <a:r>
              <a:rPr lang="en-GB" dirty="0"/>
              <a:t>The 5</a:t>
            </a:r>
            <a:r>
              <a:rPr lang="en-GB" baseline="30000" dirty="0"/>
              <a:t>th</a:t>
            </a:r>
            <a:r>
              <a:rPr lang="en-GB" dirty="0"/>
              <a:t> percentile of the distribution of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is Y1 = 150cm and the 95</a:t>
            </a:r>
            <a:r>
              <a:rPr lang="en-GB" baseline="30000" dirty="0"/>
              <a:t>th</a:t>
            </a:r>
            <a:r>
              <a:rPr lang="en-GB" dirty="0"/>
              <a:t> percentile is Y5 = 190cm</a:t>
            </a:r>
          </a:p>
          <a:p>
            <a:pPr lvl="1"/>
            <a:r>
              <a:rPr lang="en-GB" dirty="0"/>
              <a:t>Experts judge that the median of </a:t>
            </a:r>
            <a:r>
              <a:rPr lang="en-GB" dirty="0">
                <a:solidFill>
                  <a:srgbClr val="0070C0"/>
                </a:solidFill>
              </a:rPr>
              <a:t>X</a:t>
            </a:r>
            <a:r>
              <a:rPr lang="en-GB" dirty="0"/>
              <a:t> given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= Y1 is 160cm and given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= Y5 it is 180cm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882B9-C9E5-4076-BBCE-889E7950A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80052-50A3-4F63-AD2D-E42614D36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04515-B8EF-458D-B052-D8DA21C0C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91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3D310-3AA9-439C-AFF4-96FA8F629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C7E25-28BE-4A79-B98A-CBF08C8A5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Now consider the plausible range for </a:t>
            </a:r>
            <a:r>
              <a:rPr lang="en-GB" dirty="0">
                <a:solidFill>
                  <a:srgbClr val="0070C0"/>
                </a:solidFill>
              </a:rPr>
              <a:t>X</a:t>
            </a:r>
            <a:r>
              <a:rPr lang="en-GB" dirty="0"/>
              <a:t> given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= Y3</a:t>
            </a:r>
          </a:p>
          <a:p>
            <a:pPr lvl="1"/>
            <a:r>
              <a:rPr lang="en-GB" dirty="0"/>
              <a:t>So we are assuming </a:t>
            </a:r>
            <a:r>
              <a:rPr lang="en-GB" dirty="0">
                <a:solidFill>
                  <a:srgbClr val="7030A0"/>
                </a:solidFill>
              </a:rPr>
              <a:t>Peter</a:t>
            </a:r>
            <a:r>
              <a:rPr lang="en-GB" dirty="0"/>
              <a:t> is of average height</a:t>
            </a:r>
          </a:p>
          <a:p>
            <a:r>
              <a:rPr lang="en-GB" dirty="0">
                <a:solidFill>
                  <a:srgbClr val="0070C0"/>
                </a:solidFill>
              </a:rPr>
              <a:t>John</a:t>
            </a:r>
            <a:r>
              <a:rPr lang="en-GB" dirty="0"/>
              <a:t>’s height is clearly uncertain</a:t>
            </a:r>
          </a:p>
          <a:p>
            <a:r>
              <a:rPr lang="en-GB" dirty="0"/>
              <a:t>Consider upper plausible bound for </a:t>
            </a:r>
            <a:r>
              <a:rPr lang="en-GB" dirty="0">
                <a:solidFill>
                  <a:srgbClr val="0070C0"/>
                </a:solidFill>
              </a:rPr>
              <a:t>X</a:t>
            </a:r>
          </a:p>
          <a:p>
            <a:pPr lvl="1"/>
            <a:r>
              <a:rPr lang="en-GB" dirty="0"/>
              <a:t>190cm seems implausible, because we already know that’s really tall, yet </a:t>
            </a:r>
            <a:r>
              <a:rPr lang="en-GB" dirty="0">
                <a:solidFill>
                  <a:srgbClr val="0070C0"/>
                </a:solidFill>
              </a:rPr>
              <a:t>John</a:t>
            </a:r>
            <a:r>
              <a:rPr lang="en-GB" dirty="0"/>
              <a:t>’s father is only average height</a:t>
            </a:r>
          </a:p>
          <a:p>
            <a:pPr lvl="1"/>
            <a:r>
              <a:rPr lang="en-GB" dirty="0"/>
              <a:t>But 180-185cm is by no means implausible</a:t>
            </a:r>
          </a:p>
          <a:p>
            <a:pPr lvl="1"/>
            <a:r>
              <a:rPr lang="en-GB" dirty="0"/>
              <a:t>So experts set 187cm as the plausible bound</a:t>
            </a:r>
          </a:p>
          <a:p>
            <a:r>
              <a:rPr lang="en-GB" dirty="0"/>
              <a:t>In this case the lower plausible bound is easy</a:t>
            </a:r>
          </a:p>
          <a:p>
            <a:pPr lvl="1"/>
            <a:r>
              <a:rPr lang="en-GB" dirty="0"/>
              <a:t>Set it to 153cm by symmetry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43577-DC59-46AD-91C9-EA896D4BC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1377A-7FE8-4A09-AAF5-CFA301EB0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8BEF0-99C0-46F2-853A-572CA6A29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941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2F29C-2E50-49FA-A047-A61B2430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Twin brothers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ABE31-E93C-4CA5-96DD-3DBB4859E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Now suppose that </a:t>
            </a:r>
            <a:r>
              <a:rPr lang="en-GB" dirty="0">
                <a:solidFill>
                  <a:srgbClr val="0070C0"/>
                </a:solidFill>
              </a:rPr>
              <a:t>John</a:t>
            </a:r>
            <a:r>
              <a:rPr lang="en-GB" dirty="0"/>
              <a:t> has a twin brother </a:t>
            </a:r>
            <a:r>
              <a:rPr lang="en-GB" dirty="0">
                <a:solidFill>
                  <a:srgbClr val="7030A0"/>
                </a:solidFill>
              </a:rPr>
              <a:t>James</a:t>
            </a:r>
          </a:p>
          <a:p>
            <a:pPr lvl="1"/>
            <a:r>
              <a:rPr lang="en-GB" dirty="0"/>
              <a:t>We will now use </a:t>
            </a:r>
            <a:r>
              <a:rPr lang="en-GB" dirty="0">
                <a:solidFill>
                  <a:srgbClr val="7030A0"/>
                </a:solidFill>
              </a:rPr>
              <a:t>James</a:t>
            </a:r>
            <a:r>
              <a:rPr lang="en-GB" dirty="0"/>
              <a:t>’s height as the extension variable</a:t>
            </a:r>
          </a:p>
          <a:p>
            <a:pPr lvl="1"/>
            <a:r>
              <a:rPr lang="en-GB" dirty="0"/>
              <a:t>There is a much stronger relationship now between </a:t>
            </a:r>
            <a:r>
              <a:rPr lang="en-GB" dirty="0">
                <a:solidFill>
                  <a:srgbClr val="0070C0"/>
                </a:solidFill>
              </a:rPr>
              <a:t>X</a:t>
            </a:r>
            <a:r>
              <a:rPr lang="en-GB" dirty="0"/>
              <a:t> and </a:t>
            </a:r>
            <a:r>
              <a:rPr lang="en-GB" dirty="0">
                <a:solidFill>
                  <a:srgbClr val="7030A0"/>
                </a:solidFill>
              </a:rPr>
              <a:t>Y</a:t>
            </a:r>
          </a:p>
          <a:p>
            <a:r>
              <a:rPr lang="en-GB" dirty="0"/>
              <a:t>The same distribution is elicited for </a:t>
            </a:r>
            <a:r>
              <a:rPr lang="en-GB" dirty="0">
                <a:solidFill>
                  <a:srgbClr val="7030A0"/>
                </a:solidFill>
              </a:rPr>
              <a:t>James</a:t>
            </a:r>
            <a:r>
              <a:rPr lang="en-GB" dirty="0"/>
              <a:t>’s height as for Peter’s</a:t>
            </a:r>
          </a:p>
          <a:p>
            <a:pPr lvl="1"/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percentile 150cm, 95</a:t>
            </a:r>
            <a:r>
              <a:rPr lang="en-GB" baseline="30000" dirty="0"/>
              <a:t>th</a:t>
            </a:r>
            <a:r>
              <a:rPr lang="en-GB" dirty="0"/>
              <a:t> percentile 190cm</a:t>
            </a:r>
          </a:p>
          <a:p>
            <a:r>
              <a:rPr lang="en-GB" dirty="0"/>
              <a:t>But now the outside medians are very different</a:t>
            </a:r>
          </a:p>
          <a:p>
            <a:pPr lvl="1"/>
            <a:r>
              <a:rPr lang="en-GB" dirty="0"/>
              <a:t>Given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= 150cm, experts give a median for </a:t>
            </a:r>
            <a:r>
              <a:rPr lang="en-GB" dirty="0">
                <a:solidFill>
                  <a:srgbClr val="0070C0"/>
                </a:solidFill>
              </a:rPr>
              <a:t>X</a:t>
            </a:r>
            <a:r>
              <a:rPr lang="en-GB" dirty="0"/>
              <a:t> of 153cm</a:t>
            </a:r>
          </a:p>
          <a:p>
            <a:pPr lvl="1"/>
            <a:r>
              <a:rPr lang="en-GB" dirty="0"/>
              <a:t>And given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= 190cm, the median is 187cm.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CC796-E2C3-4CEE-8466-E46820402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D915A-6645-4037-B70D-C217F5FA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B66C1-09DA-465D-95E6-A8243A0EB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015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B818-AF7F-48F0-A550-A616F4EF8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09174-C202-4DDF-95A0-AF9C9C605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Now consider plausible bounds for </a:t>
            </a:r>
            <a:r>
              <a:rPr lang="en-GB" dirty="0">
                <a:solidFill>
                  <a:srgbClr val="0070C0"/>
                </a:solidFill>
              </a:rPr>
              <a:t>John</a:t>
            </a:r>
            <a:r>
              <a:rPr lang="en-GB" dirty="0"/>
              <a:t>’s height </a:t>
            </a:r>
            <a:r>
              <a:rPr lang="en-GB" dirty="0">
                <a:solidFill>
                  <a:srgbClr val="0070C0"/>
                </a:solidFill>
              </a:rPr>
              <a:t>X</a:t>
            </a:r>
            <a:r>
              <a:rPr lang="en-GB" dirty="0"/>
              <a:t> conditional on </a:t>
            </a:r>
            <a:r>
              <a:rPr lang="en-GB" dirty="0">
                <a:solidFill>
                  <a:srgbClr val="7030A0"/>
                </a:solidFill>
              </a:rPr>
              <a:t>James</a:t>
            </a:r>
            <a:r>
              <a:rPr lang="en-GB" dirty="0"/>
              <a:t> having average height, 170cm</a:t>
            </a:r>
          </a:p>
          <a:p>
            <a:pPr lvl="1"/>
            <a:r>
              <a:rPr lang="en-GB" dirty="0"/>
              <a:t>The bounds will obviously be much narrower now</a:t>
            </a:r>
          </a:p>
          <a:p>
            <a:pPr lvl="1"/>
            <a:r>
              <a:rPr lang="en-GB" dirty="0"/>
              <a:t>The difference in height of identical twins will be small</a:t>
            </a:r>
          </a:p>
          <a:p>
            <a:r>
              <a:rPr lang="en-GB" dirty="0"/>
              <a:t>A difference of more than 10cm seems implausible</a:t>
            </a:r>
          </a:p>
          <a:p>
            <a:pPr lvl="1"/>
            <a:r>
              <a:rPr lang="en-GB" dirty="0"/>
              <a:t>So set Lower plausible bound to 160cm, upper plausible bound to 180cm.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80FF5-7803-4B74-9B73-F8282A349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0D5A0-6E0F-45C5-8672-DC750D09C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DD4FC-3187-4452-98C2-F1EAE80C9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73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6DB51-A476-48DE-9DEA-F2797F62E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sources of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C23F4-54BE-4635-9B7D-4B29C393B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the extension method, the uncertainty about the target quantity is factored into two parts</a:t>
            </a:r>
          </a:p>
          <a:p>
            <a:pPr lvl="1"/>
            <a:r>
              <a:rPr lang="en-GB" dirty="0"/>
              <a:t>Uncertainty due to varying the extension variable value</a:t>
            </a:r>
          </a:p>
          <a:p>
            <a:pPr lvl="2"/>
            <a:r>
              <a:rPr lang="en-GB" dirty="0"/>
              <a:t>Range of conditional medians</a:t>
            </a:r>
          </a:p>
          <a:p>
            <a:pPr lvl="1"/>
            <a:r>
              <a:rPr lang="en-GB" dirty="0"/>
              <a:t>Uncertainty when extension variable value is fixed </a:t>
            </a:r>
          </a:p>
          <a:p>
            <a:pPr lvl="2"/>
            <a:r>
              <a:rPr lang="en-GB" dirty="0"/>
              <a:t>Conditional plausible range</a:t>
            </a:r>
          </a:p>
          <a:p>
            <a:r>
              <a:rPr lang="en-GB" dirty="0"/>
              <a:t>When the relationship between </a:t>
            </a:r>
            <a:r>
              <a:rPr lang="en-GB" dirty="0">
                <a:solidFill>
                  <a:srgbClr val="0070C0"/>
                </a:solidFill>
              </a:rPr>
              <a:t>X</a:t>
            </a:r>
            <a:r>
              <a:rPr lang="en-GB" dirty="0"/>
              <a:t> and </a:t>
            </a:r>
            <a:r>
              <a:rPr lang="en-GB" dirty="0">
                <a:solidFill>
                  <a:srgbClr val="7030A0"/>
                </a:solidFill>
              </a:rPr>
              <a:t>Y</a:t>
            </a:r>
            <a:r>
              <a:rPr lang="en-GB" dirty="0"/>
              <a:t> is strong the first component is large</a:t>
            </a:r>
          </a:p>
          <a:p>
            <a:pPr lvl="1"/>
            <a:r>
              <a:rPr lang="en-GB" dirty="0"/>
              <a:t>Twin brothers</a:t>
            </a:r>
          </a:p>
          <a:p>
            <a:r>
              <a:rPr lang="en-GB" dirty="0"/>
              <a:t>And when it’s weak the second component is larger</a:t>
            </a:r>
          </a:p>
          <a:p>
            <a:pPr lvl="1"/>
            <a:r>
              <a:rPr lang="en-GB" dirty="0"/>
              <a:t>Father and 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7CC9-E1C0-4C06-AE19-D3CFFF46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CE4B5-1951-4312-9628-EF78C9039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Conditional range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89E81-7373-4BB2-BEDF-17D4E6806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21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1927</TotalTime>
  <Words>610</Words>
  <Application>Microsoft Office PowerPoint</Application>
  <PresentationFormat>On-screen Show (4:3)</PresentationFormat>
  <Paragraphs>80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Conditional range</vt:lpstr>
      <vt:lpstr>Target and extension</vt:lpstr>
      <vt:lpstr>Father and son</vt:lpstr>
      <vt:lpstr>PowerPoint Presentation</vt:lpstr>
      <vt:lpstr>Twin brothers</vt:lpstr>
      <vt:lpstr>PowerPoint Presentation</vt:lpstr>
      <vt:lpstr>Two sources of uncertainty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Plausible Limits</dc:title>
  <dc:creator>Tony</dc:creator>
  <cp:lastModifiedBy>Tony O'Hagan</cp:lastModifiedBy>
  <cp:revision>56</cp:revision>
  <dcterms:created xsi:type="dcterms:W3CDTF">2016-06-13T16:24:31Z</dcterms:created>
  <dcterms:modified xsi:type="dcterms:W3CDTF">2019-06-10T11:11:54Z</dcterms:modified>
</cp:coreProperties>
</file>